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25"/>
  </p:notesMasterIdLst>
  <p:sldIdLst>
    <p:sldId id="256" r:id="rId2"/>
    <p:sldId id="275" r:id="rId3"/>
    <p:sldId id="276" r:id="rId4"/>
    <p:sldId id="279" r:id="rId5"/>
    <p:sldId id="297" r:id="rId6"/>
    <p:sldId id="298" r:id="rId7"/>
    <p:sldId id="278" r:id="rId8"/>
    <p:sldId id="281" r:id="rId9"/>
    <p:sldId id="282" r:id="rId10"/>
    <p:sldId id="285" r:id="rId11"/>
    <p:sldId id="284" r:id="rId12"/>
    <p:sldId id="293" r:id="rId13"/>
    <p:sldId id="286" r:id="rId14"/>
    <p:sldId id="296" r:id="rId15"/>
    <p:sldId id="288" r:id="rId16"/>
    <p:sldId id="299" r:id="rId17"/>
    <p:sldId id="300" r:id="rId18"/>
    <p:sldId id="302" r:id="rId19"/>
    <p:sldId id="303" r:id="rId20"/>
    <p:sldId id="304" r:id="rId21"/>
    <p:sldId id="301" r:id="rId22"/>
    <p:sldId id="290" r:id="rId23"/>
    <p:sldId id="294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00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70" autoAdjust="0"/>
    <p:restoredTop sz="80348" autoAdjust="0"/>
  </p:normalViewPr>
  <p:slideViewPr>
    <p:cSldViewPr snapToGrid="0">
      <p:cViewPr varScale="1">
        <p:scale>
          <a:sx n="89" d="100"/>
          <a:sy n="89" d="100"/>
        </p:scale>
        <p:origin x="1098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7279C4-87D5-4AB0-B24B-F200C9FE92B4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218398-42A9-474D-AD0B-5C4C1279A9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075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18398-42A9-474D-AD0B-5C4C1279A90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5059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18398-42A9-474D-AD0B-5C4C1279A90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0946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18398-42A9-474D-AD0B-5C4C1279A90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7422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18398-42A9-474D-AD0B-5C4C1279A90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9789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18398-42A9-474D-AD0B-5C4C1279A90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6137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18398-42A9-474D-AD0B-5C4C1279A90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22582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18398-42A9-474D-AD0B-5C4C1279A90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67893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18398-42A9-474D-AD0B-5C4C1279A90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62663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18398-42A9-474D-AD0B-5C4C1279A90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49688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18398-42A9-474D-AD0B-5C4C1279A90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11610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18398-42A9-474D-AD0B-5C4C1279A90A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74597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18398-42A9-474D-AD0B-5C4C1279A90A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56827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18398-42A9-474D-AD0B-5C4C1279A90A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23261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18398-42A9-474D-AD0B-5C4C1279A90A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79983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18398-42A9-474D-AD0B-5C4C1279A90A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17544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218398-42A9-474D-AD0B-5C4C1279A90A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9747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18398-42A9-474D-AD0B-5C4C1279A90A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6094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18398-42A9-474D-AD0B-5C4C1279A90A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3434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C679-1B99-4578-B0D5-8335972F44B0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7D81-A860-4E05-BBB4-BB8595856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8486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C679-1B99-4578-B0D5-8335972F44B0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7D81-A860-4E05-BBB4-BB8595856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3729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C679-1B99-4578-B0D5-8335972F44B0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7D81-A860-4E05-BBB4-BB8595856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4148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C679-1B99-4578-B0D5-8335972F44B0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7D81-A860-4E05-BBB4-BB8595856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2624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C679-1B99-4578-B0D5-8335972F44B0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7D81-A860-4E05-BBB4-BB8595856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052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C679-1B99-4578-B0D5-8335972F44B0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7D81-A860-4E05-BBB4-BB8595856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932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C679-1B99-4578-B0D5-8335972F44B0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7D81-A860-4E05-BBB4-BB8595856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3633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C679-1B99-4578-B0D5-8335972F44B0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7D81-A860-4E05-BBB4-BB8595856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5662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C679-1B99-4578-B0D5-8335972F44B0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7D81-A860-4E05-BBB4-BB8595856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1886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C679-1B99-4578-B0D5-8335972F44B0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7D81-A860-4E05-BBB4-BB8595856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3765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C679-1B99-4578-B0D5-8335972F44B0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7D81-A860-4E05-BBB4-BB8595856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72875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609600" y="1207826"/>
            <a:ext cx="10970896" cy="65500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609265" y="1980177"/>
            <a:ext cx="10973135" cy="42367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0332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609600" y="1207826"/>
            <a:ext cx="6796687" cy="65500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609265" y="1980176"/>
            <a:ext cx="6797021" cy="4146034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6468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609600" y="1207826"/>
            <a:ext cx="6796687" cy="65500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609265" y="1980176"/>
            <a:ext cx="6797021" cy="4146034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5514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609600" y="1207826"/>
            <a:ext cx="6796687" cy="65500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609265" y="1980176"/>
            <a:ext cx="6797021" cy="4146034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0054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609600" y="1207826"/>
            <a:ext cx="6796687" cy="65500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609265" y="1980176"/>
            <a:ext cx="6797021" cy="4146034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5134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609600" y="1207826"/>
            <a:ext cx="6796687" cy="65500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609265" y="1980176"/>
            <a:ext cx="6797021" cy="4146034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357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4C679-1B99-4578-B0D5-8335972F44B0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CC7D81-A860-4E05-BBB4-BB8595856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6872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1.png"/><Relationship Id="rId10" Type="http://schemas.openxmlformats.org/officeDocument/2006/relationships/image" Target="../media/image2.png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microsoft.com/office/2007/relationships/hdphoto" Target="../media/hdphoto2.wdp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3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1.jpeg"/><Relationship Id="rId3" Type="http://schemas.openxmlformats.org/officeDocument/2006/relationships/image" Target="../media/image3.png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34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11" Type="http://schemas.openxmlformats.org/officeDocument/2006/relationships/image" Target="../media/image29.jpeg"/><Relationship Id="rId5" Type="http://schemas.openxmlformats.org/officeDocument/2006/relationships/image" Target="../media/image1.png"/><Relationship Id="rId15" Type="http://schemas.openxmlformats.org/officeDocument/2006/relationships/image" Target="../media/image33.jpeg"/><Relationship Id="rId10" Type="http://schemas.openxmlformats.org/officeDocument/2006/relationships/image" Target="../media/image28.jpeg"/><Relationship Id="rId4" Type="http://schemas.microsoft.com/office/2007/relationships/hdphoto" Target="../media/hdphoto1.wdp"/><Relationship Id="rId9" Type="http://schemas.openxmlformats.org/officeDocument/2006/relationships/image" Target="../media/image27.jpeg"/><Relationship Id="rId1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jpeg"/><Relationship Id="rId5" Type="http://schemas.openxmlformats.org/officeDocument/2006/relationships/hyperlink" Target="https://www.youtube.com/watch?v=yF8FdemK_kA" TargetMode="Externa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5" Type="http://schemas.openxmlformats.org/officeDocument/2006/relationships/image" Target="../media/image1.png"/><Relationship Id="rId4" Type="http://schemas.microsoft.com/office/2007/relationships/hdphoto" Target="../media/hdphoto1.wdp"/><Relationship Id="rId9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13" Type="http://schemas.openxmlformats.org/officeDocument/2006/relationships/image" Target="../media/image48.jpeg"/><Relationship Id="rId3" Type="http://schemas.openxmlformats.org/officeDocument/2006/relationships/image" Target="../media/image1.png"/><Relationship Id="rId7" Type="http://schemas.openxmlformats.org/officeDocument/2006/relationships/image" Target="../media/image42.jpeg"/><Relationship Id="rId12" Type="http://schemas.openxmlformats.org/officeDocument/2006/relationships/image" Target="../media/image4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11" Type="http://schemas.openxmlformats.org/officeDocument/2006/relationships/image" Target="../media/image46.jpeg"/><Relationship Id="rId5" Type="http://schemas.openxmlformats.org/officeDocument/2006/relationships/image" Target="../media/image40.jpeg"/><Relationship Id="rId10" Type="http://schemas.openxmlformats.org/officeDocument/2006/relationships/image" Target="../media/image45.jpeg"/><Relationship Id="rId4" Type="http://schemas.openxmlformats.org/officeDocument/2006/relationships/image" Target="../media/image2.png"/><Relationship Id="rId9" Type="http://schemas.openxmlformats.org/officeDocument/2006/relationships/image" Target="../media/image4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9.jpeg"/><Relationship Id="rId5" Type="http://schemas.openxmlformats.org/officeDocument/2006/relationships/hyperlink" Target="https://www.youtube.com/watch?v=PCO5-Z5SK3M" TargetMode="Externa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395362"/>
            <a:ext cx="12192000" cy="6750289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88169" y="2914113"/>
            <a:ext cx="15368337" cy="1196254"/>
          </a:xfrm>
        </p:spPr>
        <p:txBody>
          <a:bodyPr>
            <a:noAutofit/>
          </a:bodyPr>
          <a:lstStyle/>
          <a:p>
            <a:r>
              <a:rPr lang="en-GB" dirty="0">
                <a:solidFill>
                  <a:schemeClr val="bg1"/>
                </a:solidFill>
                <a:latin typeface="FS Me" panose="02000506040000020004" pitchFamily="50" charset="0"/>
              </a:rPr>
              <a:t>Popeth rydych chi angen ei </a:t>
            </a:r>
            <a:r>
              <a:rPr lang="en-GB" dirty="0" err="1">
                <a:solidFill>
                  <a:schemeClr val="bg1"/>
                </a:solidFill>
                <a:latin typeface="FS Me" panose="02000506040000020004" pitchFamily="50" charset="0"/>
              </a:rPr>
              <a:t>wybod</a:t>
            </a:r>
            <a:r>
              <a:rPr lang="en-GB" dirty="0">
                <a:solidFill>
                  <a:schemeClr val="bg1"/>
                </a:solidFill>
                <a:latin typeface="FS Me" panose="02000506040000020004" pitchFamily="50" charset="0"/>
              </a:rPr>
              <a:t> </a:t>
            </a:r>
            <a:br>
              <a:rPr lang="en-GB" sz="7200" dirty="0">
                <a:solidFill>
                  <a:schemeClr val="bg1"/>
                </a:solidFill>
                <a:latin typeface="FS Me" panose="02000506040000020004" pitchFamily="50" charset="0"/>
              </a:rPr>
            </a:br>
            <a:r>
              <a:rPr lang="en-GB" sz="4000" dirty="0">
                <a:solidFill>
                  <a:schemeClr val="bg1"/>
                </a:solidFill>
                <a:latin typeface="FS Me" panose="02000506040000020004" pitchFamily="50" charset="0"/>
              </a:rPr>
              <a:t>am roi gwaed! 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pic>
        <p:nvPicPr>
          <p:cNvPr id="8" name="Picture 7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2EA3ACAD-B988-A12E-9088-86F5FD1888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3387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434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013"/>
          <a:stretch/>
        </p:blipFill>
        <p:spPr>
          <a:xfrm>
            <a:off x="6489804" y="845935"/>
            <a:ext cx="5688341" cy="54792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chemeClr val="bg1"/>
                </a:solidFill>
                <a:latin typeface="FS Me" panose="02000506040000020004" pitchFamily="50" charset="0"/>
              </a:rPr>
              <a:t>Ynghylch Gwasanaeth Gwaed Cymru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grpSp>
        <p:nvGrpSpPr>
          <p:cNvPr id="13" name="Group 2"/>
          <p:cNvGrpSpPr>
            <a:grpSpLocks/>
          </p:cNvGrpSpPr>
          <p:nvPr/>
        </p:nvGrpSpPr>
        <p:grpSpPr bwMode="auto">
          <a:xfrm>
            <a:off x="127403" y="951870"/>
            <a:ext cx="8470059" cy="4973209"/>
            <a:chOff x="2991524" y="8860662"/>
            <a:chExt cx="6299593" cy="3128156"/>
          </a:xfrm>
        </p:grpSpPr>
        <p:grpSp>
          <p:nvGrpSpPr>
            <p:cNvPr id="14" name="Group 3"/>
            <p:cNvGrpSpPr>
              <a:grpSpLocks/>
            </p:cNvGrpSpPr>
            <p:nvPr/>
          </p:nvGrpSpPr>
          <p:grpSpPr bwMode="auto">
            <a:xfrm>
              <a:off x="2991524" y="9357461"/>
              <a:ext cx="6299593" cy="2631357"/>
              <a:chOff x="3009659" y="9228739"/>
              <a:chExt cx="5629914" cy="2760403"/>
            </a:xfrm>
          </p:grpSpPr>
          <p:pic>
            <p:nvPicPr>
              <p:cNvPr id="16" name="Picture 5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09659" y="9241931"/>
                <a:ext cx="2745486" cy="26367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" name="TextBox 6"/>
              <p:cNvSpPr txBox="1">
                <a:spLocks noChangeArrowheads="1"/>
              </p:cNvSpPr>
              <p:nvPr/>
            </p:nvSpPr>
            <p:spPr bwMode="auto">
              <a:xfrm>
                <a:off x="5823476" y="9228739"/>
                <a:ext cx="2816097" cy="27604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GB" altLang="en-US" sz="3808" b="1" dirty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1,600</a:t>
                </a:r>
                <a:r>
                  <a:rPr lang="en-GB" altLang="en-US" sz="3173" dirty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</a:p>
              <a:p>
                <a:pPr>
                  <a:defRPr/>
                </a:pPr>
                <a:r>
                  <a:rPr lang="en-GB" altLang="en-US" sz="2800" dirty="0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o glinigau </a:t>
                </a:r>
                <a:r>
                  <a:rPr lang="en-GB" altLang="en-US" sz="2800" dirty="0" err="1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rhoi</a:t>
                </a:r>
                <a:r>
                  <a:rPr lang="en-GB" altLang="en-US" sz="2800" dirty="0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GB" altLang="en-US" sz="2800" dirty="0" err="1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gwaed</a:t>
                </a:r>
                <a:endParaRPr lang="en-GB" altLang="en-US" sz="2800" dirty="0">
                  <a:solidFill>
                    <a:srgbClr val="00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>
                  <a:defRPr/>
                </a:pPr>
                <a:endParaRPr lang="en-GB" altLang="en-US" sz="1480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>
                  <a:defRPr/>
                </a:pPr>
                <a:r>
                  <a:rPr lang="en-GB" altLang="en-US" sz="3808" b="1" dirty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200</a:t>
                </a:r>
                <a:r>
                  <a:rPr lang="en-GB" altLang="en-US" sz="3173" dirty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</a:p>
              <a:p>
                <a:pPr>
                  <a:defRPr/>
                </a:pPr>
                <a:r>
                  <a:rPr lang="en-GB" altLang="en-US" sz="2800" dirty="0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o leoliadau</a:t>
                </a:r>
              </a:p>
              <a:p>
                <a:pPr>
                  <a:defRPr/>
                </a:pPr>
                <a:endParaRPr lang="en-GB" altLang="en-US" sz="1481" dirty="0">
                  <a:solidFill>
                    <a:srgbClr val="ED1C24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>
                  <a:defRPr/>
                </a:pPr>
                <a:r>
                  <a:rPr lang="en-GB" altLang="en-US" sz="3808" b="1" dirty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100,000</a:t>
                </a:r>
                <a:r>
                  <a:rPr lang="en-GB" altLang="en-US" sz="3173" dirty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</a:p>
              <a:p>
                <a:pPr>
                  <a:spcBef>
                    <a:spcPts val="635"/>
                  </a:spcBef>
                  <a:defRPr/>
                </a:pPr>
                <a:r>
                  <a:rPr lang="en-GB" altLang="en-US" sz="2800" dirty="0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o roddion </a:t>
                </a:r>
                <a:r>
                  <a:rPr lang="en-GB" altLang="en-US" sz="2800" dirty="0" err="1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wedi’u</a:t>
                </a:r>
                <a:r>
                  <a:rPr lang="en-GB" altLang="en-US" sz="2800" dirty="0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</a:p>
              <a:p>
                <a:pPr>
                  <a:spcBef>
                    <a:spcPts val="635"/>
                  </a:spcBef>
                  <a:defRPr/>
                </a:pPr>
                <a:r>
                  <a:rPr lang="en-GB" altLang="en-US" sz="2800" dirty="0" err="1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cymryd</a:t>
                </a:r>
                <a:endParaRPr lang="en-GB" altLang="en-US" sz="2800" dirty="0">
                  <a:solidFill>
                    <a:srgbClr val="00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5" name="TextBox 4"/>
            <p:cNvSpPr txBox="1">
              <a:spLocks noChangeArrowheads="1"/>
            </p:cNvSpPr>
            <p:nvPr/>
          </p:nvSpPr>
          <p:spPr bwMode="auto">
            <a:xfrm>
              <a:off x="2991524" y="8860662"/>
              <a:ext cx="4637269" cy="4116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altLang="en-US" sz="3808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Bob blwyddyn…</a:t>
              </a:r>
            </a:p>
          </p:txBody>
        </p:sp>
      </p:grpSp>
      <p:sp>
        <p:nvSpPr>
          <p:cNvPr id="18" name="TextBox 6"/>
          <p:cNvSpPr txBox="1">
            <a:spLocks noChangeArrowheads="1"/>
          </p:cNvSpPr>
          <p:nvPr/>
        </p:nvSpPr>
        <p:spPr bwMode="auto">
          <a:xfrm>
            <a:off x="8229599" y="2874771"/>
            <a:ext cx="4031846" cy="1906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35"/>
              </a:spcBef>
              <a:defRPr/>
            </a:pPr>
            <a:r>
              <a:rPr lang="en-GB" altLang="en-US" sz="3808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75%</a:t>
            </a:r>
            <a:r>
              <a:rPr lang="en-GB" altLang="en-US" sz="3808" b="1" dirty="0">
                <a:solidFill>
                  <a:srgbClr val="ED1C2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2800" b="1" dirty="0">
                <a:latin typeface="FS Me Light" panose="02000506040000020004" pitchFamily="50" charset="0"/>
                <a:cs typeface="Segoe UI" panose="020B0502040204020203" pitchFamily="34" charset="0"/>
              </a:rPr>
              <a:t>De Cymru  </a:t>
            </a:r>
            <a:endParaRPr lang="en-GB" altLang="en-US" sz="2800" dirty="0">
              <a:latin typeface="FS Me Light" panose="02000506040000020004" pitchFamily="50" charset="0"/>
              <a:cs typeface="Segoe UI" panose="020B0502040204020203" pitchFamily="34" charset="0"/>
            </a:endParaRPr>
          </a:p>
          <a:p>
            <a:pPr>
              <a:spcBef>
                <a:spcPts val="635"/>
              </a:spcBef>
              <a:defRPr/>
            </a:pPr>
            <a:endParaRPr lang="en-GB" altLang="en-US" sz="3173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635"/>
              </a:spcBef>
              <a:defRPr/>
            </a:pPr>
            <a:r>
              <a:rPr lang="en-GB" altLang="en-US" sz="3808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25%</a:t>
            </a:r>
            <a:r>
              <a:rPr lang="en-GB" altLang="en-US" sz="3808" b="1" dirty="0">
                <a:solidFill>
                  <a:srgbClr val="ED1C2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2800" b="1" dirty="0" err="1">
                <a:latin typeface="FS Me Light" panose="02000506040000020004" pitchFamily="50" charset="0"/>
                <a:cs typeface="Segoe UI" panose="020B0502040204020203" pitchFamily="34" charset="0"/>
              </a:rPr>
              <a:t>Gogledd</a:t>
            </a:r>
            <a:r>
              <a:rPr lang="en-GB" altLang="en-US" sz="2800" b="1" dirty="0">
                <a:latin typeface="FS Me Light" panose="02000506040000020004" pitchFamily="50" charset="0"/>
                <a:cs typeface="Segoe UI" panose="020B0502040204020203" pitchFamily="34" charset="0"/>
              </a:rPr>
              <a:t> Cymru</a:t>
            </a:r>
            <a:endParaRPr lang="en-GB" altLang="en-US" sz="2800" dirty="0">
              <a:latin typeface="FS Me Light" panose="02000506040000020004" pitchFamily="50" charset="0"/>
              <a:cs typeface="Segoe UI" panose="020B0502040204020203" pitchFamily="34" charset="0"/>
            </a:endParaRPr>
          </a:p>
        </p:txBody>
      </p:sp>
      <p:cxnSp>
        <p:nvCxnSpPr>
          <p:cNvPr id="20" name="Straight Connector 19"/>
          <p:cNvCxnSpPr>
            <a:cxnSpLocks/>
          </p:cNvCxnSpPr>
          <p:nvPr/>
        </p:nvCxnSpPr>
        <p:spPr>
          <a:xfrm>
            <a:off x="8116581" y="1761698"/>
            <a:ext cx="0" cy="420817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Picture 5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B3C60602-68F1-190E-4B50-CA4CEC9EDD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3387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882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013"/>
          <a:stretch/>
        </p:blipFill>
        <p:spPr>
          <a:xfrm>
            <a:off x="6503659" y="1378745"/>
            <a:ext cx="5688341" cy="54792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-85946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chemeClr val="bg1"/>
                </a:solidFill>
                <a:latin typeface="FS Me" panose="02000506040000020004" pitchFamily="50" charset="0"/>
              </a:rPr>
              <a:t>Pam rhoi gwaed?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sp>
        <p:nvSpPr>
          <p:cNvPr id="19" name="TextBox 6"/>
          <p:cNvSpPr txBox="1">
            <a:spLocks noChangeArrowheads="1"/>
          </p:cNvSpPr>
          <p:nvPr/>
        </p:nvSpPr>
        <p:spPr bwMode="auto">
          <a:xfrm>
            <a:off x="209978" y="1656255"/>
            <a:ext cx="3649586" cy="3847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 b="1" dirty="0">
                <a:solidFill>
                  <a:srgbClr val="ED1C2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75%</a:t>
            </a:r>
            <a:endParaRPr lang="en-GB" altLang="en-US" sz="3173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en-GB" altLang="en-US" sz="3173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Cyflyrau meddygol</a:t>
            </a:r>
          </a:p>
          <a:p>
            <a:pPr>
              <a:defRPr/>
            </a:pPr>
            <a:endParaRPr lang="en-GB" altLang="en-US" sz="1481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en-GB" altLang="en-US" sz="3808" b="1" dirty="0">
                <a:solidFill>
                  <a:srgbClr val="ED1C2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20%</a:t>
            </a:r>
            <a:r>
              <a:rPr lang="en-GB" altLang="en-US" sz="3173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>
              <a:defRPr/>
            </a:pPr>
            <a:r>
              <a:rPr lang="en-GB" altLang="en-US" sz="3173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Llawdriniaeth </a:t>
            </a:r>
          </a:p>
          <a:p>
            <a:pPr>
              <a:defRPr/>
            </a:pPr>
            <a:endParaRPr lang="en-GB" altLang="en-US" sz="1481" dirty="0">
              <a:solidFill>
                <a:srgbClr val="ED1C2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en-GB" altLang="en-US" sz="3808" b="1" dirty="0">
                <a:solidFill>
                  <a:srgbClr val="ED1C2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5%</a:t>
            </a:r>
            <a:endParaRPr lang="en-GB" altLang="en-US" sz="3173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635"/>
              </a:spcBef>
              <a:defRPr/>
            </a:pPr>
            <a:r>
              <a:rPr lang="en-GB" altLang="en-US" sz="3173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Geni plentyn</a:t>
            </a:r>
          </a:p>
        </p:txBody>
      </p:sp>
      <p:sp>
        <p:nvSpPr>
          <p:cNvPr id="21" name="TextBox 6"/>
          <p:cNvSpPr txBox="1">
            <a:spLocks noChangeArrowheads="1"/>
          </p:cNvSpPr>
          <p:nvPr/>
        </p:nvSpPr>
        <p:spPr bwMode="auto">
          <a:xfrm>
            <a:off x="4851202" y="2199880"/>
            <a:ext cx="6920384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48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Bob dydd</a:t>
            </a:r>
            <a:r>
              <a:rPr lang="en-GB" altLang="en-US" sz="4800" dirty="0">
                <a:latin typeface="Segoe UI" panose="020B0502040204020203" pitchFamily="34" charset="0"/>
                <a:cs typeface="Segoe UI" panose="020B0502040204020203" pitchFamily="34" charset="0"/>
              </a:rPr>
              <a:t>, rydym angen tua </a:t>
            </a:r>
            <a:r>
              <a:rPr lang="en-GB" altLang="en-US" sz="48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350 o roddion gwaed </a:t>
            </a:r>
            <a:r>
              <a:rPr lang="en-GB" altLang="en-US" sz="4800" dirty="0">
                <a:latin typeface="Segoe UI" panose="020B0502040204020203" pitchFamily="34" charset="0"/>
                <a:cs typeface="Segoe UI" panose="020B0502040204020203" pitchFamily="34" charset="0"/>
              </a:rPr>
              <a:t>i gefnogi </a:t>
            </a:r>
            <a:r>
              <a:rPr lang="en-GB" altLang="en-US" sz="4800" dirty="0" err="1">
                <a:latin typeface="Segoe UI" panose="020B0502040204020203" pitchFamily="34" charset="0"/>
                <a:cs typeface="Segoe UI" panose="020B0502040204020203" pitchFamily="34" charset="0"/>
              </a:rPr>
              <a:t>ein</a:t>
            </a:r>
            <a:r>
              <a:rPr lang="en-GB" altLang="en-US" sz="4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48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19</a:t>
            </a:r>
            <a:r>
              <a:rPr lang="en-GB" altLang="en-US" sz="4800" dirty="0">
                <a:latin typeface="Segoe UI" panose="020B0502040204020203" pitchFamily="34" charset="0"/>
                <a:cs typeface="Segoe UI" panose="020B0502040204020203" pitchFamily="34" charset="0"/>
              </a:rPr>
              <a:t> o ysbytai </a:t>
            </a:r>
            <a:r>
              <a:rPr lang="en-GB" altLang="en-US" sz="4800" dirty="0" err="1">
                <a:latin typeface="Segoe UI" panose="020B0502040204020203" pitchFamily="34" charset="0"/>
                <a:cs typeface="Segoe UI" panose="020B0502040204020203" pitchFamily="34" charset="0"/>
              </a:rPr>
              <a:t>yng</a:t>
            </a:r>
            <a:r>
              <a:rPr lang="en-GB" altLang="en-US" sz="4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4800" dirty="0" err="1">
                <a:latin typeface="Segoe UI" panose="020B0502040204020203" pitchFamily="34" charset="0"/>
                <a:cs typeface="Segoe UI" panose="020B0502040204020203" pitchFamily="34" charset="0"/>
              </a:rPr>
              <a:t>Nghymru</a:t>
            </a:r>
            <a:r>
              <a:rPr lang="en-GB" altLang="en-US" sz="4800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cxnSp>
        <p:nvCxnSpPr>
          <p:cNvPr id="22" name="Straight Connector 21"/>
          <p:cNvCxnSpPr/>
          <p:nvPr/>
        </p:nvCxnSpPr>
        <p:spPr>
          <a:xfrm flipH="1">
            <a:off x="4348456" y="1915750"/>
            <a:ext cx="13854" cy="35883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Picture 5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B96961DF-72BE-AA55-FEC3-99D6F7F923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3387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075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chemeClr val="bg1"/>
                </a:solidFill>
                <a:latin typeface="FS Me" panose="02000506040000020004" pitchFamily="50" charset="0"/>
              </a:rPr>
              <a:t>Faint o bobl sy’n rhoi gwaed?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sp>
        <p:nvSpPr>
          <p:cNvPr id="19" name="TextBox 6"/>
          <p:cNvSpPr txBox="1">
            <a:spLocks noChangeArrowheads="1"/>
          </p:cNvSpPr>
          <p:nvPr/>
        </p:nvSpPr>
        <p:spPr bwMode="auto">
          <a:xfrm>
            <a:off x="780560" y="1569084"/>
            <a:ext cx="10601313" cy="126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 </a:t>
            </a:r>
            <a:r>
              <a:rPr lang="en-GB" altLang="en-US" sz="3808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ganran</a:t>
            </a: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o </a:t>
            </a:r>
            <a:r>
              <a:rPr lang="en-GB" altLang="en-US" sz="3808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bobl</a:t>
            </a: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3808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gymwys</a:t>
            </a: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3808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sy’n</a:t>
            </a: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3808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byw</a:t>
            </a: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3808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yng</a:t>
            </a: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3808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Nghymru</a:t>
            </a: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3808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sy’n</a:t>
            </a: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rhoi gwaed?</a:t>
            </a:r>
            <a:endParaRPr lang="en-GB" altLang="en-US" sz="3173" dirty="0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extBox 6"/>
          <p:cNvSpPr txBox="1">
            <a:spLocks noChangeArrowheads="1"/>
          </p:cNvSpPr>
          <p:nvPr/>
        </p:nvSpPr>
        <p:spPr bwMode="auto">
          <a:xfrm>
            <a:off x="780560" y="3340048"/>
            <a:ext cx="5027941" cy="67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a)  Un y cant</a:t>
            </a:r>
            <a:endParaRPr lang="en-GB" altLang="en-US" sz="3173" dirty="0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TextBox 6"/>
          <p:cNvSpPr txBox="1">
            <a:spLocks noChangeArrowheads="1"/>
          </p:cNvSpPr>
          <p:nvPr/>
        </p:nvSpPr>
        <p:spPr bwMode="auto">
          <a:xfrm>
            <a:off x="780560" y="4513561"/>
            <a:ext cx="5027941" cy="67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b)  Tri y cant</a:t>
            </a:r>
            <a:endParaRPr lang="en-GB" altLang="en-US" sz="3173" dirty="0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TextBox 6"/>
          <p:cNvSpPr txBox="1">
            <a:spLocks noChangeArrowheads="1"/>
          </p:cNvSpPr>
          <p:nvPr/>
        </p:nvSpPr>
        <p:spPr bwMode="auto">
          <a:xfrm>
            <a:off x="5808501" y="3342766"/>
            <a:ext cx="5027941" cy="67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c)  Pump y cant</a:t>
            </a:r>
            <a:endParaRPr lang="en-GB" altLang="en-US" sz="3173" dirty="0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TextBox 6"/>
          <p:cNvSpPr txBox="1">
            <a:spLocks noChangeArrowheads="1"/>
          </p:cNvSpPr>
          <p:nvPr/>
        </p:nvSpPr>
        <p:spPr bwMode="auto">
          <a:xfrm>
            <a:off x="5808501" y="4559616"/>
            <a:ext cx="5180305" cy="67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d)  Deg y cant</a:t>
            </a:r>
            <a:endParaRPr lang="en-GB" altLang="en-US" sz="3173" dirty="0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Picture 5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6CC63A91-9D41-0895-9185-61ED830395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3387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979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chemeClr val="bg1"/>
                </a:solidFill>
                <a:latin typeface="FS Me" panose="02000506040000020004" pitchFamily="50" charset="0"/>
              </a:rPr>
              <a:t>Faint o bobl sy’n rhoi gwaed?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sp>
        <p:nvSpPr>
          <p:cNvPr id="19" name="TextBox 6"/>
          <p:cNvSpPr txBox="1">
            <a:spLocks noChangeArrowheads="1"/>
          </p:cNvSpPr>
          <p:nvPr/>
        </p:nvSpPr>
        <p:spPr bwMode="auto">
          <a:xfrm>
            <a:off x="780560" y="1569084"/>
            <a:ext cx="10208246" cy="126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 </a:t>
            </a:r>
            <a:r>
              <a:rPr lang="en-GB" altLang="en-US" sz="3808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ganran</a:t>
            </a: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o </a:t>
            </a:r>
            <a:r>
              <a:rPr lang="en-GB" altLang="en-US" sz="3808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bobl</a:t>
            </a: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3808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gymwys</a:t>
            </a: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3808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sy’n</a:t>
            </a: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3808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byw</a:t>
            </a: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3808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yng</a:t>
            </a: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3808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Nghymru</a:t>
            </a: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3808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sy’n</a:t>
            </a: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rhoi gwaed?</a:t>
            </a:r>
            <a:endParaRPr lang="en-GB" altLang="en-US" sz="3173" dirty="0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extBox 6"/>
          <p:cNvSpPr txBox="1">
            <a:spLocks noChangeArrowheads="1"/>
          </p:cNvSpPr>
          <p:nvPr/>
        </p:nvSpPr>
        <p:spPr bwMode="auto">
          <a:xfrm>
            <a:off x="780560" y="3340048"/>
            <a:ext cx="5027941" cy="67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a)  Un y cant</a:t>
            </a:r>
            <a:endParaRPr lang="en-GB" altLang="en-US" sz="3173" dirty="0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TextBox 6"/>
          <p:cNvSpPr txBox="1">
            <a:spLocks noChangeArrowheads="1"/>
          </p:cNvSpPr>
          <p:nvPr/>
        </p:nvSpPr>
        <p:spPr bwMode="auto">
          <a:xfrm>
            <a:off x="780560" y="4513561"/>
            <a:ext cx="5027941" cy="67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b)  </a:t>
            </a:r>
            <a:r>
              <a:rPr lang="en-GB" altLang="en-US" sz="3808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Tri y cant</a:t>
            </a:r>
            <a:endParaRPr lang="en-GB" altLang="en-US" sz="3173" b="1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TextBox 6"/>
          <p:cNvSpPr txBox="1">
            <a:spLocks noChangeArrowheads="1"/>
          </p:cNvSpPr>
          <p:nvPr/>
        </p:nvSpPr>
        <p:spPr bwMode="auto">
          <a:xfrm>
            <a:off x="5808501" y="3342766"/>
            <a:ext cx="5027941" cy="67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c)  Pump y cant</a:t>
            </a:r>
            <a:endParaRPr lang="en-GB" altLang="en-US" sz="3173" dirty="0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TextBox 6"/>
          <p:cNvSpPr txBox="1">
            <a:spLocks noChangeArrowheads="1"/>
          </p:cNvSpPr>
          <p:nvPr/>
        </p:nvSpPr>
        <p:spPr bwMode="auto">
          <a:xfrm>
            <a:off x="5808501" y="4559616"/>
            <a:ext cx="5180305" cy="67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d)  Deg y cant</a:t>
            </a:r>
            <a:endParaRPr lang="en-GB" altLang="en-US" sz="3173" dirty="0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Picture 5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23F94BB3-1F96-83C4-F99C-0177A7B1EA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3387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287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013"/>
          <a:stretch/>
        </p:blipFill>
        <p:spPr>
          <a:xfrm>
            <a:off x="6489804" y="845935"/>
            <a:ext cx="5688341" cy="54792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>
                <a:solidFill>
                  <a:schemeClr val="bg1"/>
                </a:solidFill>
                <a:latin typeface="FS Me" panose="02000506040000020004" pitchFamily="50" charset="0"/>
              </a:rPr>
              <a:t>Why donate?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6354927"/>
            <a:ext cx="1318249" cy="39536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166256" y="-385011"/>
            <a:ext cx="12564004" cy="75558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4" descr="iStock_000005450568Mediu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168" y="81994"/>
            <a:ext cx="9024472" cy="6668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6"/>
          <p:cNvSpPr txBox="1">
            <a:spLocks noChangeArrowheads="1"/>
          </p:cNvSpPr>
          <p:nvPr/>
        </p:nvSpPr>
        <p:spPr bwMode="auto">
          <a:xfrm>
            <a:off x="6078730" y="5022392"/>
            <a:ext cx="4439653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GB" altLang="en-US" sz="5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Un </a:t>
            </a:r>
            <a:r>
              <a:rPr lang="en-GB" altLang="en-US" sz="5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rhodd</a:t>
            </a:r>
            <a:br>
              <a:rPr lang="en-GB" altLang="en-US" sz="5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GB" altLang="en-US" sz="5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Tri o </a:t>
            </a:r>
            <a:r>
              <a:rPr lang="en-GB" altLang="en-US" sz="5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fywydau</a:t>
            </a:r>
            <a:endParaRPr lang="en-GB" altLang="en-US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565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928" y="1926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chemeClr val="bg1"/>
                </a:solidFill>
                <a:latin typeface="FS Me" panose="02000506040000020004" pitchFamily="50" charset="0"/>
              </a:rPr>
              <a:t>Beth </a:t>
            </a:r>
            <a:r>
              <a:rPr lang="en-GB" sz="3600" dirty="0" err="1">
                <a:solidFill>
                  <a:schemeClr val="bg1"/>
                </a:solidFill>
                <a:latin typeface="FS Me" panose="02000506040000020004" pitchFamily="50" charset="0"/>
              </a:rPr>
              <a:t>sydd</a:t>
            </a:r>
            <a:r>
              <a:rPr lang="en-GB" sz="3600" dirty="0">
                <a:solidFill>
                  <a:schemeClr val="bg1"/>
                </a:solidFill>
                <a:latin typeface="FS Me" panose="02000506040000020004" pitchFamily="50" charset="0"/>
              </a:rPr>
              <a:t> </a:t>
            </a:r>
            <a:r>
              <a:rPr lang="en-GB" sz="3600" dirty="0" err="1">
                <a:solidFill>
                  <a:schemeClr val="bg1"/>
                </a:solidFill>
                <a:latin typeface="FS Me" panose="02000506040000020004" pitchFamily="50" charset="0"/>
              </a:rPr>
              <a:t>mewn</a:t>
            </a:r>
            <a:r>
              <a:rPr lang="en-GB" sz="3600" dirty="0">
                <a:solidFill>
                  <a:schemeClr val="bg1"/>
                </a:solidFill>
                <a:latin typeface="FS Me" panose="02000506040000020004" pitchFamily="50" charset="0"/>
              </a:rPr>
              <a:t> rhodd gwaed?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30652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sp>
        <p:nvSpPr>
          <p:cNvPr id="19" name="TextBox 6"/>
          <p:cNvSpPr txBox="1">
            <a:spLocks noChangeArrowheads="1"/>
          </p:cNvSpPr>
          <p:nvPr/>
        </p:nvSpPr>
        <p:spPr bwMode="auto">
          <a:xfrm>
            <a:off x="558405" y="1902542"/>
            <a:ext cx="3467058" cy="3578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en-GB" altLang="en-US" sz="1481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en-GB" altLang="en-US" sz="36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Celloedd coch </a:t>
            </a:r>
          </a:p>
          <a:p>
            <a:pPr>
              <a:defRPr/>
            </a:pPr>
            <a:endParaRPr lang="en-GB" altLang="en-US" sz="3600" b="1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en-GB" altLang="en-US" sz="36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Platennau</a:t>
            </a:r>
          </a:p>
          <a:p>
            <a:pPr>
              <a:defRPr/>
            </a:pPr>
            <a:endParaRPr lang="en-GB" altLang="en-US" sz="3600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en-GB" altLang="en-US" sz="36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Plasma	</a:t>
            </a:r>
            <a:r>
              <a:rPr lang="en-GB" altLang="en-US" sz="3173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	</a:t>
            </a:r>
          </a:p>
        </p:txBody>
      </p:sp>
      <p:cxnSp>
        <p:nvCxnSpPr>
          <p:cNvPr id="22" name="Straight Connector 21"/>
          <p:cNvCxnSpPr/>
          <p:nvPr/>
        </p:nvCxnSpPr>
        <p:spPr>
          <a:xfrm flipH="1">
            <a:off x="3822447" y="1791385"/>
            <a:ext cx="13854" cy="35883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3917053" y="2139134"/>
            <a:ext cx="3965705" cy="2894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600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Para 35 </a:t>
            </a:r>
            <a:r>
              <a:rPr lang="en-GB" altLang="en-US" sz="3600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diwrnod</a:t>
            </a:r>
            <a:endParaRPr lang="en-GB" altLang="en-US" sz="3600" dirty="0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endParaRPr lang="en-GB" altLang="en-US" sz="3600" dirty="0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en-GB" altLang="en-US" sz="3600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Para 7 </a:t>
            </a:r>
            <a:r>
              <a:rPr lang="en-GB" altLang="en-US" sz="3600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diwrnod</a:t>
            </a:r>
            <a:endParaRPr lang="en-GB" altLang="en-US" sz="3600" dirty="0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endParaRPr lang="en-GB" altLang="en-US" sz="3808" dirty="0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en-GB" altLang="en-US" sz="3600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Para am 3 </a:t>
            </a:r>
            <a:r>
              <a:rPr lang="en-GB" altLang="en-US" sz="3600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blynedd</a:t>
            </a:r>
            <a:endParaRPr lang="en-GB" altLang="en-US" sz="3600" dirty="0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7971802" y="1791385"/>
            <a:ext cx="13854" cy="35883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6"/>
          <p:cNvSpPr txBox="1">
            <a:spLocks noChangeArrowheads="1"/>
          </p:cNvSpPr>
          <p:nvPr/>
        </p:nvSpPr>
        <p:spPr bwMode="auto">
          <a:xfrm>
            <a:off x="8105845" y="1848934"/>
            <a:ext cx="371769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3600" dirty="0" err="1">
                <a:latin typeface="Segoe UI" panose="020B0502040204020203" pitchFamily="34" charset="0"/>
                <a:cs typeface="Segoe UI" panose="020B0502040204020203" pitchFamily="34" charset="0"/>
              </a:rPr>
              <a:t>Damweiniau</a:t>
            </a:r>
            <a:r>
              <a:rPr lang="en-GB" sz="3600" dirty="0">
                <a:latin typeface="Segoe UI" panose="020B0502040204020203" pitchFamily="34" charset="0"/>
                <a:cs typeface="Segoe UI" panose="020B0502040204020203" pitchFamily="34" charset="0"/>
              </a:rPr>
              <a:t> ac </a:t>
            </a:r>
            <a:r>
              <a:rPr lang="en-GB" sz="3600" dirty="0" err="1">
                <a:latin typeface="Segoe UI" panose="020B0502040204020203" pitchFamily="34" charset="0"/>
                <a:cs typeface="Segoe UI" panose="020B0502040204020203" pitchFamily="34" charset="0"/>
              </a:rPr>
              <a:t>achosion</a:t>
            </a:r>
            <a:r>
              <a:rPr lang="en-GB" sz="3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3600" dirty="0" err="1">
                <a:latin typeface="Segoe UI" panose="020B0502040204020203" pitchFamily="34" charset="0"/>
                <a:cs typeface="Segoe UI" panose="020B0502040204020203" pitchFamily="34" charset="0"/>
              </a:rPr>
              <a:t>brys</a:t>
            </a:r>
            <a:endParaRPr lang="en-GB" altLang="en-US" sz="3600" dirty="0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B172E989-F3A3-4B01-BE0D-FBD8C6D54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5845" y="3243065"/>
            <a:ext cx="3717694" cy="1786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600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Canserau</a:t>
            </a:r>
            <a:endParaRPr lang="en-GB" altLang="en-US" sz="3600" dirty="0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endParaRPr lang="en-GB" altLang="en-US" sz="3808" dirty="0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en-GB" altLang="en-US" sz="3600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Llosgiadau trwm</a:t>
            </a:r>
          </a:p>
        </p:txBody>
      </p:sp>
      <p:pic>
        <p:nvPicPr>
          <p:cNvPr id="4" name="Picture 3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BC2C14E5-34FC-708A-4B13-DE276E8BE8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3387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362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013"/>
          <a:stretch/>
        </p:blipFill>
        <p:spPr>
          <a:xfrm>
            <a:off x="6489804" y="845935"/>
            <a:ext cx="5688341" cy="54792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chemeClr val="bg1"/>
                </a:solidFill>
                <a:latin typeface="FS Me" panose="02000506040000020004" pitchFamily="50" charset="0"/>
              </a:rPr>
              <a:t>Beth yw </a:t>
            </a:r>
            <a:r>
              <a:rPr lang="en-GB" sz="3600" dirty="0" err="1">
                <a:solidFill>
                  <a:schemeClr val="bg1"/>
                </a:solidFill>
                <a:latin typeface="FS Me" panose="02000506040000020004" pitchFamily="50" charset="0"/>
              </a:rPr>
              <a:t>Fy</a:t>
            </a:r>
            <a:r>
              <a:rPr lang="en-GB" sz="3600" dirty="0">
                <a:solidFill>
                  <a:schemeClr val="bg1"/>
                </a:solidFill>
                <a:latin typeface="FS Me" panose="02000506040000020004" pitchFamily="50" charset="0"/>
              </a:rPr>
              <a:t> </a:t>
            </a:r>
            <a:r>
              <a:rPr lang="en-GB" sz="3600" dirty="0" err="1">
                <a:solidFill>
                  <a:schemeClr val="bg1"/>
                </a:solidFill>
                <a:latin typeface="FS Me" panose="02000506040000020004" pitchFamily="50" charset="0"/>
              </a:rPr>
              <a:t>Nheip</a:t>
            </a:r>
            <a:r>
              <a:rPr lang="en-GB" sz="3600" dirty="0">
                <a:solidFill>
                  <a:schemeClr val="bg1"/>
                </a:solidFill>
                <a:latin typeface="FS Me" panose="02000506040000020004" pitchFamily="50" charset="0"/>
              </a:rPr>
              <a:t>?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703462" y="1655119"/>
            <a:ext cx="10532097" cy="126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Bydd gennych </a:t>
            </a:r>
            <a:r>
              <a:rPr lang="en-GB" altLang="en-US" sz="3808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un o bedwar </a:t>
            </a: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gwahanol deip o waed, ac mae </a:t>
            </a:r>
            <a:r>
              <a:rPr lang="en-GB" altLang="en-US" sz="3808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positif</a:t>
            </a: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 </a:t>
            </a:r>
            <a:r>
              <a:rPr lang="en-GB" altLang="en-US" sz="3808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negatif</a:t>
            </a:r>
            <a:r>
              <a:rPr lang="en-GB" altLang="en-US" sz="3808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bob </a:t>
            </a:r>
            <a:r>
              <a:rPr lang="en-GB" altLang="en-US" sz="3808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teip</a:t>
            </a: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en-GB" altLang="en-US" sz="3173" dirty="0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780558" y="3652532"/>
            <a:ext cx="9926937" cy="1260000"/>
            <a:chOff x="780558" y="3486274"/>
            <a:chExt cx="9926937" cy="1260000"/>
          </a:xfrm>
        </p:grpSpPr>
        <p:grpSp>
          <p:nvGrpSpPr>
            <p:cNvPr id="20" name="Group 19"/>
            <p:cNvGrpSpPr/>
            <p:nvPr/>
          </p:nvGrpSpPr>
          <p:grpSpPr>
            <a:xfrm>
              <a:off x="780558" y="3486274"/>
              <a:ext cx="1260001" cy="1260000"/>
              <a:chOff x="1933597" y="3005968"/>
              <a:chExt cx="1260001" cy="1260000"/>
            </a:xfrm>
          </p:grpSpPr>
          <p:sp>
            <p:nvSpPr>
              <p:cNvPr id="4" name="Rounded Rectangle 3"/>
              <p:cNvSpPr/>
              <p:nvPr/>
            </p:nvSpPr>
            <p:spPr>
              <a:xfrm>
                <a:off x="1933598" y="3005968"/>
                <a:ext cx="1260000" cy="1260000"/>
              </a:xfrm>
              <a:prstGeom prst="roundRect">
                <a:avLst/>
              </a:prstGeom>
              <a:solidFill>
                <a:srgbClr val="E2001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1933597" y="3020287"/>
                <a:ext cx="121013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7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</a:t>
                </a: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3635181" y="3486274"/>
              <a:ext cx="1260000" cy="1260000"/>
              <a:chOff x="1933598" y="3005968"/>
              <a:chExt cx="1260000" cy="1260000"/>
            </a:xfrm>
          </p:grpSpPr>
          <p:sp>
            <p:nvSpPr>
              <p:cNvPr id="24" name="Rounded Rectangle 23"/>
              <p:cNvSpPr/>
              <p:nvPr/>
            </p:nvSpPr>
            <p:spPr>
              <a:xfrm>
                <a:off x="1933598" y="3005968"/>
                <a:ext cx="1260000" cy="1260000"/>
              </a:xfrm>
              <a:prstGeom prst="roundRect">
                <a:avLst/>
              </a:prstGeom>
              <a:solidFill>
                <a:srgbClr val="E2001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961309" y="3020287"/>
                <a:ext cx="121013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7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AB</a:t>
                </a:r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6695940" y="3486274"/>
              <a:ext cx="1260001" cy="1260000"/>
              <a:chOff x="1933597" y="3005968"/>
              <a:chExt cx="1260001" cy="1260000"/>
            </a:xfrm>
          </p:grpSpPr>
          <p:sp>
            <p:nvSpPr>
              <p:cNvPr id="27" name="Rounded Rectangle 26"/>
              <p:cNvSpPr/>
              <p:nvPr/>
            </p:nvSpPr>
            <p:spPr>
              <a:xfrm>
                <a:off x="1933598" y="3005968"/>
                <a:ext cx="1260000" cy="1260000"/>
              </a:xfrm>
              <a:prstGeom prst="roundRect">
                <a:avLst/>
              </a:prstGeom>
              <a:solidFill>
                <a:srgbClr val="E2001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933597" y="3020287"/>
                <a:ext cx="121013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7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</a:t>
                </a:r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9447495" y="3486274"/>
              <a:ext cx="1260000" cy="1260000"/>
              <a:chOff x="1933598" y="3005968"/>
              <a:chExt cx="1260000" cy="1260000"/>
            </a:xfrm>
          </p:grpSpPr>
          <p:sp>
            <p:nvSpPr>
              <p:cNvPr id="30" name="Rounded Rectangle 29"/>
              <p:cNvSpPr/>
              <p:nvPr/>
            </p:nvSpPr>
            <p:spPr>
              <a:xfrm>
                <a:off x="1933598" y="3005968"/>
                <a:ext cx="1260000" cy="1260000"/>
              </a:xfrm>
              <a:prstGeom prst="roundRect">
                <a:avLst/>
              </a:prstGeom>
              <a:solidFill>
                <a:srgbClr val="E2001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933599" y="3020287"/>
                <a:ext cx="121013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7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O</a:t>
                </a:r>
              </a:p>
            </p:txBody>
          </p:sp>
        </p:grpSp>
      </p:grpSp>
      <p:sp>
        <p:nvSpPr>
          <p:cNvPr id="32" name="Plus 31"/>
          <p:cNvSpPr/>
          <p:nvPr/>
        </p:nvSpPr>
        <p:spPr>
          <a:xfrm>
            <a:off x="2123901" y="3666851"/>
            <a:ext cx="720000" cy="720000"/>
          </a:xfrm>
          <a:prstGeom prst="mathPlus">
            <a:avLst>
              <a:gd name="adj1" fmla="val 11813"/>
            </a:avLst>
          </a:prstGeom>
          <a:solidFill>
            <a:srgbClr val="E2001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Minus 32"/>
          <p:cNvSpPr/>
          <p:nvPr/>
        </p:nvSpPr>
        <p:spPr>
          <a:xfrm>
            <a:off x="2124011" y="4466618"/>
            <a:ext cx="720000" cy="360000"/>
          </a:xfrm>
          <a:prstGeom prst="mathMinus">
            <a:avLst/>
          </a:prstGeom>
          <a:solidFill>
            <a:srgbClr val="E2001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Plus 33"/>
          <p:cNvSpPr/>
          <p:nvPr/>
        </p:nvSpPr>
        <p:spPr>
          <a:xfrm>
            <a:off x="4978633" y="3666851"/>
            <a:ext cx="720000" cy="720000"/>
          </a:xfrm>
          <a:prstGeom prst="mathPlus">
            <a:avLst>
              <a:gd name="adj1" fmla="val 11813"/>
            </a:avLst>
          </a:prstGeom>
          <a:solidFill>
            <a:srgbClr val="E2001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Minus 34"/>
          <p:cNvSpPr/>
          <p:nvPr/>
        </p:nvSpPr>
        <p:spPr>
          <a:xfrm>
            <a:off x="4978743" y="4466618"/>
            <a:ext cx="720000" cy="360000"/>
          </a:xfrm>
          <a:prstGeom prst="mathMinus">
            <a:avLst/>
          </a:prstGeom>
          <a:solidFill>
            <a:srgbClr val="E2001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Plus 35"/>
          <p:cNvSpPr/>
          <p:nvPr/>
        </p:nvSpPr>
        <p:spPr>
          <a:xfrm>
            <a:off x="8039503" y="3652532"/>
            <a:ext cx="720000" cy="720000"/>
          </a:xfrm>
          <a:prstGeom prst="mathPlus">
            <a:avLst>
              <a:gd name="adj1" fmla="val 11813"/>
            </a:avLst>
          </a:prstGeom>
          <a:solidFill>
            <a:srgbClr val="E2001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Minus 36"/>
          <p:cNvSpPr/>
          <p:nvPr/>
        </p:nvSpPr>
        <p:spPr>
          <a:xfrm>
            <a:off x="8039613" y="4452299"/>
            <a:ext cx="720000" cy="360000"/>
          </a:xfrm>
          <a:prstGeom prst="mathMinus">
            <a:avLst/>
          </a:prstGeom>
          <a:solidFill>
            <a:srgbClr val="E2001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Plus 37"/>
          <p:cNvSpPr/>
          <p:nvPr/>
        </p:nvSpPr>
        <p:spPr>
          <a:xfrm>
            <a:off x="10728689" y="3652532"/>
            <a:ext cx="720000" cy="720000"/>
          </a:xfrm>
          <a:prstGeom prst="mathPlus">
            <a:avLst>
              <a:gd name="adj1" fmla="val 11813"/>
            </a:avLst>
          </a:prstGeom>
          <a:solidFill>
            <a:srgbClr val="E2001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Minus 38"/>
          <p:cNvSpPr/>
          <p:nvPr/>
        </p:nvSpPr>
        <p:spPr>
          <a:xfrm>
            <a:off x="10728799" y="4452299"/>
            <a:ext cx="720000" cy="360000"/>
          </a:xfrm>
          <a:prstGeom prst="mathMinus">
            <a:avLst/>
          </a:prstGeom>
          <a:solidFill>
            <a:srgbClr val="E2001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3964B8F1-128A-61DA-3DFB-F2D81EBC83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3387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940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013"/>
          <a:stretch/>
        </p:blipFill>
        <p:spPr>
          <a:xfrm>
            <a:off x="6489804" y="845935"/>
            <a:ext cx="5688341" cy="54792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chemeClr val="bg1"/>
                </a:solidFill>
                <a:latin typeface="FS Me" panose="02000506040000020004" pitchFamily="50" charset="0"/>
              </a:rPr>
              <a:t>Beth yw </a:t>
            </a:r>
            <a:r>
              <a:rPr lang="en-GB" sz="3600" dirty="0" err="1">
                <a:solidFill>
                  <a:schemeClr val="bg1"/>
                </a:solidFill>
                <a:latin typeface="FS Me" panose="02000506040000020004" pitchFamily="50" charset="0"/>
              </a:rPr>
              <a:t>Fy</a:t>
            </a:r>
            <a:r>
              <a:rPr lang="en-GB" sz="3600" dirty="0">
                <a:solidFill>
                  <a:schemeClr val="bg1"/>
                </a:solidFill>
                <a:latin typeface="FS Me" panose="02000506040000020004" pitchFamily="50" charset="0"/>
              </a:rPr>
              <a:t> </a:t>
            </a:r>
            <a:r>
              <a:rPr lang="en-GB" sz="3600" dirty="0" err="1">
                <a:solidFill>
                  <a:schemeClr val="bg1"/>
                </a:solidFill>
                <a:latin typeface="FS Me" panose="02000506040000020004" pitchFamily="50" charset="0"/>
              </a:rPr>
              <a:t>Nheip</a:t>
            </a:r>
            <a:r>
              <a:rPr lang="en-GB" sz="3600" dirty="0">
                <a:solidFill>
                  <a:schemeClr val="bg1"/>
                </a:solidFill>
                <a:latin typeface="FS Me" panose="02000506040000020004" pitchFamily="50" charset="0"/>
              </a:rPr>
              <a:t>?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4667583" y="1426746"/>
            <a:ext cx="6699036" cy="4194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negatif ydy’r </a:t>
            </a:r>
            <a:r>
              <a:rPr lang="en-GB" altLang="en-US" sz="3808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teip </a:t>
            </a:r>
            <a:r>
              <a:rPr lang="en-GB" altLang="en-US" sz="3808" b="1" dirty="0" err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gwaed</a:t>
            </a:r>
            <a:r>
              <a:rPr lang="en-GB" altLang="en-US" sz="3808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3808" b="1" dirty="0" err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cyffredinol</a:t>
            </a:r>
            <a:r>
              <a:rPr lang="en-GB" altLang="en-US" sz="3808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>
              <a:defRPr/>
            </a:pPr>
            <a:endParaRPr lang="en-GB" altLang="en-US" sz="3808" dirty="0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Gall unrhyw un yn yr ystafell hon dderbyn </a:t>
            </a:r>
            <a:r>
              <a:rPr lang="en-GB" altLang="en-US" sz="3808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gwaed O-</a:t>
            </a: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sy’n ei wneud yn bwysig iawn ar </a:t>
            </a:r>
            <a:r>
              <a:rPr lang="en-GB" altLang="en-US" sz="3808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gyfer</a:t>
            </a: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3808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argyfyngau</a:t>
            </a: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74650" y="2424546"/>
            <a:ext cx="3393786" cy="2254211"/>
            <a:chOff x="554759" y="3044684"/>
            <a:chExt cx="1980000" cy="1260000"/>
          </a:xfrm>
        </p:grpSpPr>
        <p:grpSp>
          <p:nvGrpSpPr>
            <p:cNvPr id="29" name="Group 28"/>
            <p:cNvGrpSpPr/>
            <p:nvPr/>
          </p:nvGrpSpPr>
          <p:grpSpPr>
            <a:xfrm>
              <a:off x="554759" y="3044684"/>
              <a:ext cx="1260000" cy="1260000"/>
              <a:chOff x="1933598" y="3005968"/>
              <a:chExt cx="1260000" cy="1260000"/>
            </a:xfrm>
          </p:grpSpPr>
          <p:sp>
            <p:nvSpPr>
              <p:cNvPr id="30" name="Rounded Rectangle 29"/>
              <p:cNvSpPr/>
              <p:nvPr/>
            </p:nvSpPr>
            <p:spPr>
              <a:xfrm>
                <a:off x="1933598" y="3005968"/>
                <a:ext cx="1260000" cy="1260000"/>
              </a:xfrm>
              <a:prstGeom prst="roundRect">
                <a:avLst/>
              </a:prstGeom>
              <a:solidFill>
                <a:srgbClr val="E2001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933599" y="3020287"/>
                <a:ext cx="1210132" cy="12386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3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O</a:t>
                </a:r>
              </a:p>
            </p:txBody>
          </p:sp>
        </p:grpSp>
        <p:sp>
          <p:nvSpPr>
            <p:cNvPr id="39" name="Minus 38"/>
            <p:cNvSpPr/>
            <p:nvPr/>
          </p:nvSpPr>
          <p:spPr>
            <a:xfrm>
              <a:off x="1814759" y="3479167"/>
              <a:ext cx="720000" cy="360000"/>
            </a:xfrm>
            <a:prstGeom prst="mathMinus">
              <a:avLst/>
            </a:prstGeom>
            <a:solidFill>
              <a:srgbClr val="E2001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40" name="Straight Connector 39"/>
          <p:cNvCxnSpPr/>
          <p:nvPr/>
        </p:nvCxnSpPr>
        <p:spPr>
          <a:xfrm flipH="1">
            <a:off x="4033126" y="1763981"/>
            <a:ext cx="13854" cy="35883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Picture 5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50320D71-4CEC-FBD6-F5F2-F1C7CFAA22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3387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550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013"/>
          <a:stretch/>
        </p:blipFill>
        <p:spPr>
          <a:xfrm>
            <a:off x="6469406" y="466029"/>
            <a:ext cx="5459614" cy="54792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chemeClr val="bg1"/>
                </a:solidFill>
                <a:latin typeface="FS Me" panose="02000506040000020004" pitchFamily="50" charset="0"/>
              </a:rPr>
              <a:t>Awgrymiadau pwysig cyn rhoi gwaed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3236666" y="2204045"/>
            <a:ext cx="2717750" cy="3022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Gwnewch yn siŵr eich bod chi’n gallu rhoi gwaed</a:t>
            </a:r>
          </a:p>
        </p:txBody>
      </p:sp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426582" y="2595721"/>
            <a:ext cx="2463353" cy="2463353"/>
            <a:chOff x="2301876" y="1071718"/>
            <a:chExt cx="2679293" cy="2679293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01876" y="1071718"/>
              <a:ext cx="2679293" cy="2679293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7"/>
            <a:srcRect t="3125" r="51120" b="20419"/>
            <a:stretch/>
          </p:blipFill>
          <p:spPr>
            <a:xfrm>
              <a:off x="2469805" y="1450976"/>
              <a:ext cx="2354607" cy="1473199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084" b="31556"/>
          <a:stretch/>
        </p:blipFill>
        <p:spPr>
          <a:xfrm>
            <a:off x="6585624" y="3827397"/>
            <a:ext cx="1524908" cy="1631714"/>
          </a:xfrm>
          <a:prstGeom prst="rect">
            <a:avLst/>
          </a:prstGeom>
        </p:spPr>
      </p:pic>
      <p:sp>
        <p:nvSpPr>
          <p:cNvPr id="16" name="TextBox 6"/>
          <p:cNvSpPr txBox="1">
            <a:spLocks noChangeArrowheads="1"/>
          </p:cNvSpPr>
          <p:nvPr/>
        </p:nvSpPr>
        <p:spPr bwMode="auto">
          <a:xfrm>
            <a:off x="8353659" y="1627286"/>
            <a:ext cx="2109433" cy="126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Bwytwch yn dda</a:t>
            </a: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6198256" y="1921020"/>
            <a:ext cx="13854" cy="35883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6" name="Picture 6" descr="image00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5624" y="1645400"/>
            <a:ext cx="1499597" cy="1370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6"/>
          <p:cNvSpPr txBox="1">
            <a:spLocks noChangeArrowheads="1"/>
          </p:cNvSpPr>
          <p:nvPr/>
        </p:nvSpPr>
        <p:spPr bwMode="auto">
          <a:xfrm>
            <a:off x="8353659" y="3555032"/>
            <a:ext cx="3623723" cy="2436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Gwnewch</a:t>
            </a: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3808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yn</a:t>
            </a: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3808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siŵr</a:t>
            </a: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3808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eich</a:t>
            </a: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bod </a:t>
            </a:r>
            <a:r>
              <a:rPr lang="en-GB" altLang="en-US" sz="3808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chi’n</a:t>
            </a: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3808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cael</a:t>
            </a: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3808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digon</a:t>
            </a: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o </a:t>
            </a:r>
            <a:r>
              <a:rPr lang="en-GB" altLang="en-US" sz="3808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hylifau</a:t>
            </a: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</a:p>
        </p:txBody>
      </p:sp>
      <p:pic>
        <p:nvPicPr>
          <p:cNvPr id="4" name="Picture 3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8E2815CD-55C8-A07E-D2E9-49890D7AB6A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3387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350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nn-NO" sz="3600" dirty="0">
                <a:solidFill>
                  <a:schemeClr val="bg1"/>
                </a:solidFill>
                <a:latin typeface="FS Me" panose="02000506040000020004" pitchFamily="50" charset="0"/>
              </a:rPr>
              <a:t>Yr hyn sydd angen i chi ei wybod</a:t>
            </a:r>
            <a:endParaRPr lang="en-GB" sz="3600" dirty="0">
              <a:solidFill>
                <a:schemeClr val="bg1"/>
              </a:solidFill>
              <a:latin typeface="FS Me" panose="02000506040000020004" pitchFamily="50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1828327" y="1352087"/>
            <a:ext cx="946197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600" dirty="0">
                <a:latin typeface="Segoe UI" panose="020B0502040204020203" pitchFamily="34" charset="0"/>
                <a:cs typeface="Segoe UI" panose="020B0502040204020203" pitchFamily="34" charset="0"/>
              </a:rPr>
              <a:t>Mae’r broses gyfan yn cymryd </a:t>
            </a:r>
            <a:r>
              <a:rPr lang="en-GB" altLang="en-US" sz="36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hyd at </a:t>
            </a:r>
            <a:r>
              <a:rPr lang="en-GB" altLang="en-US" sz="3600" b="1" dirty="0" err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awr</a:t>
            </a:r>
            <a:r>
              <a:rPr lang="en-GB" altLang="en-US" sz="36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" t="13804" r="80073" b="32230"/>
          <a:stretch/>
        </p:blipFill>
        <p:spPr>
          <a:xfrm>
            <a:off x="465512" y="1119827"/>
            <a:ext cx="1213659" cy="1197034"/>
          </a:xfrm>
          <a:prstGeom prst="rect">
            <a:avLst/>
          </a:prstGeom>
        </p:spPr>
      </p:pic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1828327" y="2861355"/>
            <a:ext cx="962267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600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Mae’r broses rhoi gwaed dim ond yn cymryd </a:t>
            </a:r>
            <a:r>
              <a:rPr lang="en-GB" altLang="en-US" sz="36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pump i </a:t>
            </a:r>
            <a:r>
              <a:rPr lang="en-GB" altLang="en-US" sz="3600" b="1" dirty="0" err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ddeg</a:t>
            </a:r>
            <a:r>
              <a:rPr lang="en-GB" altLang="en-US" sz="36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3600" b="1" dirty="0" err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munud</a:t>
            </a:r>
            <a:r>
              <a:rPr lang="en-GB" altLang="en-US" sz="3600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3" t="12492" r="79770" b="32721"/>
          <a:stretch/>
        </p:blipFill>
        <p:spPr>
          <a:xfrm>
            <a:off x="249854" y="2723533"/>
            <a:ext cx="1578473" cy="1475974"/>
          </a:xfrm>
          <a:prstGeom prst="rect">
            <a:avLst/>
          </a:prstGeom>
        </p:spPr>
      </p:pic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1828327" y="4606179"/>
            <a:ext cx="787447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600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Gallwch gael gymaint o de a bisgedi ag </a:t>
            </a:r>
            <a:r>
              <a:rPr lang="en-GB" altLang="en-US" sz="3600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yr</a:t>
            </a:r>
            <a:r>
              <a:rPr lang="en-GB" altLang="en-US" sz="3600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3600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hoffwch</a:t>
            </a:r>
            <a:r>
              <a:rPr lang="en-GB" altLang="en-US" sz="3600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69" r="80882" b="33458"/>
          <a:stretch/>
        </p:blipFill>
        <p:spPr>
          <a:xfrm>
            <a:off x="465512" y="4606179"/>
            <a:ext cx="1157200" cy="1133879"/>
          </a:xfrm>
          <a:prstGeom prst="rect">
            <a:avLst/>
          </a:prstGeom>
        </p:spPr>
      </p:pic>
      <p:pic>
        <p:nvPicPr>
          <p:cNvPr id="10" name="Picture 9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FB65A82C-2F30-600C-4389-438C090591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3387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602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Box 6"/>
          <p:cNvSpPr txBox="1">
            <a:spLocks noChangeArrowheads="1"/>
          </p:cNvSpPr>
          <p:nvPr/>
        </p:nvSpPr>
        <p:spPr bwMode="auto">
          <a:xfrm>
            <a:off x="8213209" y="5346630"/>
            <a:ext cx="728651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500" dirty="0">
                <a:solidFill>
                  <a:sysClr val="windowText" lastClr="000000"/>
                </a:solidFill>
                <a:latin typeface="FS Me Heavy" panose="02000000000000000000" pitchFamily="50" charset="0"/>
                <a:cs typeface="Segoe UI" panose="020B0502040204020203" pitchFamily="34" charset="0"/>
              </a:rPr>
              <a:t>16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chemeClr val="bg1"/>
                </a:solidFill>
                <a:latin typeface="FS Me" panose="02000506040000020004" pitchFamily="50" charset="0"/>
              </a:rPr>
              <a:t>Beth allai eich atal chi rhag rhoi gwaed?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sp>
        <p:nvSpPr>
          <p:cNvPr id="16" name="TextBox 6"/>
          <p:cNvSpPr txBox="1">
            <a:spLocks noChangeArrowheads="1"/>
          </p:cNvSpPr>
          <p:nvPr/>
        </p:nvSpPr>
        <p:spPr bwMode="auto">
          <a:xfrm>
            <a:off x="3695086" y="1071718"/>
            <a:ext cx="41860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Gohriad</a:t>
            </a:r>
            <a:r>
              <a:rPr lang="en-GB" altLang="en-US" sz="2800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am </a:t>
            </a:r>
            <a:r>
              <a:rPr lang="en-GB" altLang="en-US" sz="28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bedwar mis</a:t>
            </a:r>
          </a:p>
        </p:txBody>
      </p:sp>
      <p:sp>
        <p:nvSpPr>
          <p:cNvPr id="23" name="TextBox 6"/>
          <p:cNvSpPr txBox="1">
            <a:spLocks noChangeArrowheads="1"/>
          </p:cNvSpPr>
          <p:nvPr/>
        </p:nvSpPr>
        <p:spPr bwMode="auto">
          <a:xfrm>
            <a:off x="4939552" y="2124271"/>
            <a:ext cx="27092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Tyllu’r</a:t>
            </a:r>
            <a:r>
              <a:rPr lang="en-GB" altLang="en-US" sz="2800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corff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210" y="1966978"/>
            <a:ext cx="788984" cy="78898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273" y="5233506"/>
            <a:ext cx="933179" cy="93317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624" y="3128002"/>
            <a:ext cx="675181" cy="67518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403" y="4226076"/>
            <a:ext cx="736123" cy="736123"/>
          </a:xfrm>
          <a:prstGeom prst="rect">
            <a:avLst/>
          </a:prstGeom>
        </p:spPr>
      </p:pic>
      <p:sp>
        <p:nvSpPr>
          <p:cNvPr id="28" name="TextBox 6"/>
          <p:cNvSpPr txBox="1">
            <a:spLocks noChangeArrowheads="1"/>
          </p:cNvSpPr>
          <p:nvPr/>
        </p:nvSpPr>
        <p:spPr bwMode="auto">
          <a:xfrm>
            <a:off x="4945203" y="3176824"/>
            <a:ext cx="2144653" cy="534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Tatŵs</a:t>
            </a:r>
          </a:p>
        </p:txBody>
      </p:sp>
      <p:sp>
        <p:nvSpPr>
          <p:cNvPr id="29" name="TextBox 6"/>
          <p:cNvSpPr txBox="1">
            <a:spLocks noChangeArrowheads="1"/>
          </p:cNvSpPr>
          <p:nvPr/>
        </p:nvSpPr>
        <p:spPr bwMode="auto">
          <a:xfrm>
            <a:off x="4992754" y="4289367"/>
            <a:ext cx="3238905" cy="5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Microfladu</a:t>
            </a:r>
            <a:endParaRPr lang="en-GB" altLang="en-US" sz="2800" dirty="0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TextBox 6"/>
          <p:cNvSpPr txBox="1">
            <a:spLocks noChangeArrowheads="1"/>
          </p:cNvSpPr>
          <p:nvPr/>
        </p:nvSpPr>
        <p:spPr bwMode="auto">
          <a:xfrm>
            <a:off x="4992754" y="5138181"/>
            <a:ext cx="280877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Llenwyr</a:t>
            </a:r>
            <a:r>
              <a:rPr lang="en-GB" altLang="en-US" sz="2800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2800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gwefusau</a:t>
            </a:r>
            <a:r>
              <a:rPr lang="en-GB" altLang="en-US" sz="2800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ac </a:t>
            </a:r>
            <a:r>
              <a:rPr lang="en-GB" altLang="en-US" sz="2800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ati</a:t>
            </a:r>
            <a:endParaRPr lang="en-GB" altLang="en-US" sz="2800" dirty="0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TextBox 6"/>
          <p:cNvSpPr txBox="1">
            <a:spLocks noChangeArrowheads="1"/>
          </p:cNvSpPr>
          <p:nvPr/>
        </p:nvSpPr>
        <p:spPr bwMode="auto">
          <a:xfrm>
            <a:off x="118622" y="1087766"/>
            <a:ext cx="3188094" cy="53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Gohiriad</a:t>
            </a:r>
            <a:r>
              <a:rPr lang="en-GB" alt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2800" b="1" dirty="0" err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posibl</a:t>
            </a:r>
            <a:endParaRPr lang="en-GB" altLang="en-US" sz="2800" b="1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TextBox 6"/>
          <p:cNvSpPr txBox="1">
            <a:spLocks noChangeArrowheads="1"/>
          </p:cNvSpPr>
          <p:nvPr/>
        </p:nvSpPr>
        <p:spPr bwMode="auto">
          <a:xfrm>
            <a:off x="1078971" y="2060948"/>
            <a:ext cx="255488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400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Meddyginiaethau</a:t>
            </a:r>
            <a:r>
              <a:rPr lang="en-GB" altLang="en-US" sz="2400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/</a:t>
            </a:r>
            <a:r>
              <a:rPr lang="en-GB" altLang="en-US" sz="2400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cyflyrau</a:t>
            </a:r>
            <a:endParaRPr lang="en-GB" altLang="en-US" sz="2400" dirty="0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TextBox 6"/>
          <p:cNvSpPr txBox="1">
            <a:spLocks noChangeArrowheads="1"/>
          </p:cNvSpPr>
          <p:nvPr/>
        </p:nvSpPr>
        <p:spPr bwMode="auto">
          <a:xfrm>
            <a:off x="1063767" y="3218026"/>
            <a:ext cx="2209887" cy="541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Pwysau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03" y="3139088"/>
            <a:ext cx="698988" cy="698988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29" y="2041317"/>
            <a:ext cx="749771" cy="74977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1791" y="4144898"/>
            <a:ext cx="868033" cy="868033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83" y="5267510"/>
            <a:ext cx="789369" cy="789369"/>
          </a:xfrm>
          <a:prstGeom prst="rect">
            <a:avLst/>
          </a:prstGeom>
        </p:spPr>
      </p:pic>
      <p:sp>
        <p:nvSpPr>
          <p:cNvPr id="34" name="TextBox 6"/>
          <p:cNvSpPr txBox="1">
            <a:spLocks noChangeArrowheads="1"/>
          </p:cNvSpPr>
          <p:nvPr/>
        </p:nvSpPr>
        <p:spPr bwMode="auto">
          <a:xfrm>
            <a:off x="8189201" y="1080696"/>
            <a:ext cx="38948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Ar y diwrnod</a:t>
            </a:r>
          </a:p>
        </p:txBody>
      </p:sp>
      <p:sp>
        <p:nvSpPr>
          <p:cNvPr id="35" name="TextBox 6"/>
          <p:cNvSpPr txBox="1">
            <a:spLocks noChangeArrowheads="1"/>
          </p:cNvSpPr>
          <p:nvPr/>
        </p:nvSpPr>
        <p:spPr bwMode="auto">
          <a:xfrm>
            <a:off x="9121618" y="2037145"/>
            <a:ext cx="32847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Teimlo’n </a:t>
            </a:r>
            <a:r>
              <a:rPr lang="en-GB" altLang="en-US" sz="2800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sâl</a:t>
            </a:r>
            <a:endParaRPr lang="en-GB" altLang="en-US" sz="2800" dirty="0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6" name="TextBox 6"/>
          <p:cNvSpPr txBox="1">
            <a:spLocks noChangeArrowheads="1"/>
          </p:cNvSpPr>
          <p:nvPr/>
        </p:nvSpPr>
        <p:spPr bwMode="auto">
          <a:xfrm>
            <a:off x="9121618" y="3139088"/>
            <a:ext cx="32812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Heb</a:t>
            </a:r>
            <a:r>
              <a:rPr lang="en-GB" altLang="en-US" sz="2800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2800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yfed</a:t>
            </a:r>
            <a:endParaRPr lang="en-GB" altLang="en-US" sz="2800" dirty="0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8" name="TextBox 6"/>
          <p:cNvSpPr txBox="1">
            <a:spLocks noChangeArrowheads="1"/>
          </p:cNvSpPr>
          <p:nvPr/>
        </p:nvSpPr>
        <p:spPr bwMode="auto">
          <a:xfrm>
            <a:off x="9147598" y="4289367"/>
            <a:ext cx="32812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Heb</a:t>
            </a:r>
            <a:r>
              <a:rPr lang="en-GB" altLang="en-US" sz="2800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2800" dirty="0" err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fwyta</a:t>
            </a:r>
            <a:endParaRPr lang="en-GB" altLang="en-US" sz="2800" dirty="0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TextBox 6"/>
          <p:cNvSpPr txBox="1">
            <a:spLocks noChangeArrowheads="1"/>
          </p:cNvSpPr>
          <p:nvPr/>
        </p:nvSpPr>
        <p:spPr bwMode="auto">
          <a:xfrm>
            <a:off x="1091037" y="4291703"/>
            <a:ext cx="2230943" cy="520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Teithio</a:t>
            </a:r>
          </a:p>
        </p:txBody>
      </p:sp>
      <p:sp>
        <p:nvSpPr>
          <p:cNvPr id="42" name="TextBox 6"/>
          <p:cNvSpPr txBox="1">
            <a:spLocks noChangeArrowheads="1"/>
          </p:cNvSpPr>
          <p:nvPr/>
        </p:nvSpPr>
        <p:spPr bwMode="auto">
          <a:xfrm>
            <a:off x="1088872" y="5184270"/>
            <a:ext cx="214878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Triniaeth ddeintyddol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9766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9507" y="3039651"/>
            <a:ext cx="810018" cy="810018"/>
          </a:xfrm>
          <a:prstGeom prst="rect">
            <a:avLst/>
          </a:prstGeom>
        </p:spPr>
      </p:pic>
      <p:pic>
        <p:nvPicPr>
          <p:cNvPr id="43" name="Picture 6" descr="image00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9095" y="4122773"/>
            <a:ext cx="906446" cy="82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1132" y="2019379"/>
            <a:ext cx="704532" cy="704532"/>
          </a:xfrm>
          <a:prstGeom prst="rect">
            <a:avLst/>
          </a:prstGeom>
        </p:spPr>
      </p:pic>
      <p:cxnSp>
        <p:nvCxnSpPr>
          <p:cNvPr id="44" name="Straight Connector 43"/>
          <p:cNvCxnSpPr>
            <a:cxnSpLocks/>
          </p:cNvCxnSpPr>
          <p:nvPr/>
        </p:nvCxnSpPr>
        <p:spPr>
          <a:xfrm>
            <a:off x="3740079" y="1916953"/>
            <a:ext cx="0" cy="411042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cxnSpLocks/>
          </p:cNvCxnSpPr>
          <p:nvPr/>
        </p:nvCxnSpPr>
        <p:spPr>
          <a:xfrm>
            <a:off x="7765569" y="1899074"/>
            <a:ext cx="35956" cy="412829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6"/>
          <p:cNvSpPr txBox="1">
            <a:spLocks noChangeArrowheads="1"/>
          </p:cNvSpPr>
          <p:nvPr/>
        </p:nvSpPr>
        <p:spPr bwMode="auto">
          <a:xfrm>
            <a:off x="9176435" y="5383690"/>
            <a:ext cx="30093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cy-GB" altLang="en-US" sz="2800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17 oed neu’n hŷn</a:t>
            </a:r>
            <a:endParaRPr lang="en-GB" altLang="en-US" sz="2800" dirty="0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201" y="5274714"/>
            <a:ext cx="752659" cy="752659"/>
          </a:xfrm>
          <a:prstGeom prst="rect">
            <a:avLst/>
          </a:prstGeom>
        </p:spPr>
      </p:pic>
      <p:pic>
        <p:nvPicPr>
          <p:cNvPr id="10" name="Picture 9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CE00D8C9-9A8E-097B-7D9E-6BB6B00DBA3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3387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799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013"/>
          <a:stretch/>
        </p:blipFill>
        <p:spPr>
          <a:xfrm>
            <a:off x="6489804" y="845935"/>
            <a:ext cx="5688341" cy="54792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chemeClr val="bg1"/>
                </a:solidFill>
                <a:latin typeface="FS Me" panose="02000506040000020004" pitchFamily="50" charset="0"/>
              </a:rPr>
              <a:t>Ar y diwrnod…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pic>
        <p:nvPicPr>
          <p:cNvPr id="4" name="Picture 3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E2DD4A6A-0BA7-5CA3-2541-7B93201EBB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33876"/>
            <a:ext cx="2814796" cy="625510"/>
          </a:xfrm>
          <a:prstGeom prst="rect">
            <a:avLst/>
          </a:prstGeom>
        </p:spPr>
      </p:pic>
      <p:pic>
        <p:nvPicPr>
          <p:cNvPr id="3" name="Picture 2" descr="A person in a chair with a thumbs up&#10;&#10;AI-generated content may be incorrect.">
            <a:extLst>
              <a:ext uri="{FF2B5EF4-FFF2-40B4-BE49-F238E27FC236}">
                <a16:creationId xmlns:a16="http://schemas.microsoft.com/office/drawing/2014/main" id="{57CCFE7C-7491-8F9F-C926-90A156B7B51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095" y="3061726"/>
            <a:ext cx="1996273" cy="1498932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6" name="Picture 5" descr="A person and person sitting on a bench&#10;&#10;AI-generated content may be incorrect.">
            <a:extLst>
              <a:ext uri="{FF2B5EF4-FFF2-40B4-BE49-F238E27FC236}">
                <a16:creationId xmlns:a16="http://schemas.microsoft.com/office/drawing/2014/main" id="{5BF5EE50-3766-F4BB-BFF7-8EDE6A06DE4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8" t="27623" r="8788" b="3253"/>
          <a:stretch/>
        </p:blipFill>
        <p:spPr>
          <a:xfrm>
            <a:off x="3655472" y="1068632"/>
            <a:ext cx="2825538" cy="1866099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10" name="Picture 9" descr="A group of men sitting in a room&#10;&#10;AI-generated content may be incorrect.">
            <a:extLst>
              <a:ext uri="{FF2B5EF4-FFF2-40B4-BE49-F238E27FC236}">
                <a16:creationId xmlns:a16="http://schemas.microsoft.com/office/drawing/2014/main" id="{18174E18-A207-9325-66CF-3A18AF27C2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8" t="26320" r="7771"/>
          <a:stretch/>
        </p:blipFill>
        <p:spPr>
          <a:xfrm>
            <a:off x="9924831" y="1439555"/>
            <a:ext cx="2007064" cy="2308152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14" name="Picture 13" descr="A couple of women wearing red shirts&#10;&#10;AI-generated content may be incorrect.">
            <a:extLst>
              <a:ext uri="{FF2B5EF4-FFF2-40B4-BE49-F238E27FC236}">
                <a16:creationId xmlns:a16="http://schemas.microsoft.com/office/drawing/2014/main" id="{86953E13-2907-B3B7-7A1D-DAF538DC883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50" y="1158683"/>
            <a:ext cx="2485644" cy="1866099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22" name="Picture 21" descr="A group of people in chairs&#10;&#10;AI-generated content may be incorrect.">
            <a:extLst>
              <a:ext uri="{FF2B5EF4-FFF2-40B4-BE49-F238E27FC236}">
                <a16:creationId xmlns:a16="http://schemas.microsoft.com/office/drawing/2014/main" id="{A94E6398-D28D-2CCF-CDF6-9F9C5F7B32C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606" y="2611514"/>
            <a:ext cx="2902843" cy="2179311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23" name="Picture 22" descr="A person and person in chairs&#10;&#10;AI-generated content may be incorrect.">
            <a:extLst>
              <a:ext uri="{FF2B5EF4-FFF2-40B4-BE49-F238E27FC236}">
                <a16:creationId xmlns:a16="http://schemas.microsoft.com/office/drawing/2014/main" id="{16A25029-270D-D7E2-EFEE-FD801E56FDB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8" r="10510"/>
          <a:stretch/>
        </p:blipFill>
        <p:spPr>
          <a:xfrm>
            <a:off x="8877115" y="3604213"/>
            <a:ext cx="2836547" cy="2158230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24" name="Picture 23" descr="A group of girls sitting at a table with food and a cart&#10;&#10;AI-generated content may be incorrect.">
            <a:extLst>
              <a:ext uri="{FF2B5EF4-FFF2-40B4-BE49-F238E27FC236}">
                <a16:creationId xmlns:a16="http://schemas.microsoft.com/office/drawing/2014/main" id="{0DA8C4F9-5261-C15C-EA3A-618DADBCC7D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99"/>
          <a:stretch/>
        </p:blipFill>
        <p:spPr>
          <a:xfrm>
            <a:off x="6775738" y="1296928"/>
            <a:ext cx="2902843" cy="1924645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25" name="Picture 24" descr="A person in a hospital chair giving a thumbs up&#10;&#10;AI-generated content may be incorrect.">
            <a:extLst>
              <a:ext uri="{FF2B5EF4-FFF2-40B4-BE49-F238E27FC236}">
                <a16:creationId xmlns:a16="http://schemas.microsoft.com/office/drawing/2014/main" id="{4A4495D6-BA51-46B9-2FD0-2C398B32AAA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50" y="4091669"/>
            <a:ext cx="2374554" cy="1782969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26" name="Picture 25" descr="A person sitting in a chair giving thumbs up&#10;&#10;AI-generated content may be incorrect.">
            <a:extLst>
              <a:ext uri="{FF2B5EF4-FFF2-40B4-BE49-F238E27FC236}">
                <a16:creationId xmlns:a16="http://schemas.microsoft.com/office/drawing/2014/main" id="{18B931FA-C9CC-7171-F06D-4762EDF4404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4" t="3390" r="7725" b="8888"/>
          <a:stretch/>
        </p:blipFill>
        <p:spPr>
          <a:xfrm>
            <a:off x="6251883" y="4386204"/>
            <a:ext cx="2138377" cy="1659560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27" name="Picture 26" descr="A child in a uniform holding a book&#10;&#10;AI-generated content may be incorrect.">
            <a:extLst>
              <a:ext uri="{FF2B5EF4-FFF2-40B4-BE49-F238E27FC236}">
                <a16:creationId xmlns:a16="http://schemas.microsoft.com/office/drawing/2014/main" id="{3BA33594-CAB1-481C-C715-A5780C6D753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41" r="21873" b="18842"/>
          <a:stretch/>
        </p:blipFill>
        <p:spPr>
          <a:xfrm>
            <a:off x="3385364" y="4241591"/>
            <a:ext cx="1710713" cy="1866099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03295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chemeClr val="bg1"/>
                </a:solidFill>
                <a:latin typeface="FS Me" panose="02000506040000020004" pitchFamily="50" charset="0"/>
              </a:rPr>
              <a:t>VIDEO OF PORTHCAWL PERSON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FD18BB-5AEB-462F-A1E4-240003A6D1F6}"/>
              </a:ext>
            </a:extLst>
          </p:cNvPr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6A5F99-050C-4DED-A230-622E3B478E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1701494-7859-44F5-9ED3-A1EB6CC663B0}"/>
              </a:ext>
            </a:extLst>
          </p:cNvPr>
          <p:cNvSpPr/>
          <p:nvPr/>
        </p:nvSpPr>
        <p:spPr>
          <a:xfrm>
            <a:off x="0" y="623790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DA09D614-D805-9D6C-38BB-69F7CB2D5A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33876"/>
            <a:ext cx="2814796" cy="625510"/>
          </a:xfrm>
          <a:prstGeom prst="rect">
            <a:avLst/>
          </a:prstGeom>
        </p:spPr>
      </p:pic>
      <p:pic>
        <p:nvPicPr>
          <p:cNvPr id="9" name="Picture 8" descr="A person in a tie&#10;&#10;AI-generated content may be incorrect.">
            <a:hlinkClick r:id="rId5"/>
            <a:extLst>
              <a:ext uri="{FF2B5EF4-FFF2-40B4-BE49-F238E27FC236}">
                <a16:creationId xmlns:a16="http://schemas.microsoft.com/office/drawing/2014/main" id="{713990AF-0570-B57C-3D21-365CF8B95C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14" y="990043"/>
            <a:ext cx="10135371" cy="5157887"/>
          </a:xfrm>
          <a:prstGeom prst="rect">
            <a:avLst/>
          </a:prstGeom>
        </p:spPr>
      </p:pic>
      <p:sp>
        <p:nvSpPr>
          <p:cNvPr id="10" name="Action Button: Go Forward or Next 9">
            <a:hlinkClick r:id="rId5" highlightClick="1"/>
            <a:extLst>
              <a:ext uri="{FF2B5EF4-FFF2-40B4-BE49-F238E27FC236}">
                <a16:creationId xmlns:a16="http://schemas.microsoft.com/office/drawing/2014/main" id="{53B4CAF5-CAE3-9821-FC12-1FA95D5CF19F}"/>
              </a:ext>
            </a:extLst>
          </p:cNvPr>
          <p:cNvSpPr/>
          <p:nvPr/>
        </p:nvSpPr>
        <p:spPr>
          <a:xfrm>
            <a:off x="5596128" y="2889504"/>
            <a:ext cx="1115568" cy="893538"/>
          </a:xfrm>
          <a:prstGeom prst="actionButtonForwardNex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3784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013"/>
          <a:stretch/>
        </p:blipFill>
        <p:spPr>
          <a:xfrm>
            <a:off x="6489804" y="845935"/>
            <a:ext cx="5688341" cy="54792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chemeClr val="bg1"/>
                </a:solidFill>
                <a:latin typeface="FS Me" panose="02000506040000020004" pitchFamily="50" charset="0"/>
              </a:rPr>
              <a:t> </a:t>
            </a:r>
            <a:r>
              <a:rPr lang="es-ES" sz="3600" dirty="0">
                <a:solidFill>
                  <a:schemeClr val="bg1"/>
                </a:solidFill>
                <a:latin typeface="FS Me" panose="02000506040000020004" pitchFamily="50" charset="0"/>
              </a:rPr>
              <a:t>Y </a:t>
            </a:r>
            <a:r>
              <a:rPr lang="es-ES" sz="3600" dirty="0" err="1">
                <a:solidFill>
                  <a:schemeClr val="bg1"/>
                </a:solidFill>
                <a:latin typeface="FS Me" panose="02000506040000020004" pitchFamily="50" charset="0"/>
              </a:rPr>
              <a:t>manteision</a:t>
            </a:r>
            <a:r>
              <a:rPr lang="es-ES" sz="3600" dirty="0">
                <a:solidFill>
                  <a:schemeClr val="bg1"/>
                </a:solidFill>
                <a:latin typeface="FS Me" panose="02000506040000020004" pitchFamily="50" charset="0"/>
              </a:rPr>
              <a:t> o </a:t>
            </a:r>
            <a:r>
              <a:rPr lang="es-ES" sz="3600" dirty="0" err="1">
                <a:solidFill>
                  <a:schemeClr val="bg1"/>
                </a:solidFill>
                <a:latin typeface="FS Me" panose="02000506040000020004" pitchFamily="50" charset="0"/>
              </a:rPr>
              <a:t>roi</a:t>
            </a:r>
            <a:r>
              <a:rPr lang="es-ES" sz="3600" dirty="0">
                <a:solidFill>
                  <a:schemeClr val="bg1"/>
                </a:solidFill>
                <a:latin typeface="FS Me" panose="02000506040000020004" pitchFamily="50" charset="0"/>
              </a:rPr>
              <a:t> </a:t>
            </a:r>
            <a:r>
              <a:rPr lang="es-ES" sz="3600" dirty="0" err="1">
                <a:solidFill>
                  <a:schemeClr val="bg1"/>
                </a:solidFill>
                <a:latin typeface="FS Me" panose="02000506040000020004" pitchFamily="50" charset="0"/>
              </a:rPr>
              <a:t>gwaed</a:t>
            </a:r>
            <a:endParaRPr lang="en-GB" sz="3600" dirty="0">
              <a:solidFill>
                <a:schemeClr val="bg1"/>
              </a:solidFill>
              <a:latin typeface="FS Me" panose="02000506040000020004" pitchFamily="50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pic>
        <p:nvPicPr>
          <p:cNvPr id="1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302" y="1394048"/>
            <a:ext cx="2072375" cy="207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869" y="1547301"/>
            <a:ext cx="1897530" cy="2022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4426412" y="4019851"/>
            <a:ext cx="313053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ts val="1000"/>
              </a:spcBef>
              <a:buNone/>
            </a:pPr>
            <a:r>
              <a:rPr lang="en-GB" altLang="en-US" sz="2400" dirty="0">
                <a:latin typeface="FS Me Light" panose="02000506040000020004" pitchFamily="50" charset="0"/>
              </a:rPr>
              <a:t>Teimlo’n dda am </a:t>
            </a:r>
            <a:r>
              <a:rPr lang="en-GB" altLang="en-US" sz="2400" b="1" dirty="0">
                <a:solidFill>
                  <a:srgbClr val="FF0000"/>
                </a:solidFill>
                <a:latin typeface="FS Me Light" panose="02000506040000020004" pitchFamily="50" charset="0"/>
              </a:rPr>
              <a:t>roi gwaed</a:t>
            </a:r>
            <a:r>
              <a:rPr lang="en-GB" altLang="en-US" sz="2400" dirty="0">
                <a:latin typeface="FS Me Light" panose="02000506040000020004" pitchFamily="50" charset="0"/>
              </a:rPr>
              <a:t>, a chefnogi eich cymuned</a:t>
            </a:r>
            <a:endParaRPr lang="en-GB" altLang="en-US" sz="600" dirty="0">
              <a:latin typeface="FS Me Light" panose="02000506040000020004" pitchFamily="50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 bwMode="auto">
          <a:xfrm>
            <a:off x="8478886" y="4021377"/>
            <a:ext cx="3313723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ts val="1000"/>
              </a:spcBef>
              <a:buNone/>
            </a:pPr>
            <a:r>
              <a:rPr lang="en-GB" altLang="en-US" sz="2400" dirty="0" err="1">
                <a:latin typeface="FS Me Light" panose="02000506040000020004" pitchFamily="50" charset="0"/>
              </a:rPr>
              <a:t>Rhywbeth</a:t>
            </a:r>
            <a:r>
              <a:rPr lang="en-GB" altLang="en-US" sz="2400" dirty="0">
                <a:latin typeface="FS Me Light" panose="02000506040000020004" pitchFamily="50" charset="0"/>
              </a:rPr>
              <a:t> </a:t>
            </a:r>
            <a:r>
              <a:rPr lang="en-GB" altLang="en-US" sz="2400" b="1" dirty="0" err="1">
                <a:solidFill>
                  <a:srgbClr val="FF0000"/>
                </a:solidFill>
                <a:latin typeface="FS Me Light" panose="02000506040000020004" pitchFamily="50" charset="0"/>
              </a:rPr>
              <a:t>gwych</a:t>
            </a:r>
            <a:r>
              <a:rPr lang="en-GB" altLang="en-US" sz="2400" b="1" dirty="0">
                <a:solidFill>
                  <a:srgbClr val="FF0000"/>
                </a:solidFill>
                <a:latin typeface="FS Me Light" panose="02000506040000020004" pitchFamily="50" charset="0"/>
              </a:rPr>
              <a:t> </a:t>
            </a:r>
            <a:r>
              <a:rPr lang="en-GB" altLang="en-US" sz="2400" b="1" dirty="0" err="1">
                <a:solidFill>
                  <a:srgbClr val="FF0000"/>
                </a:solidFill>
                <a:latin typeface="FS Me Light" panose="02000506040000020004" pitchFamily="50" charset="0"/>
              </a:rPr>
              <a:t>i</a:t>
            </a:r>
            <a:r>
              <a:rPr lang="en-GB" altLang="en-US" sz="2400" b="1" dirty="0">
                <a:solidFill>
                  <a:srgbClr val="FF0000"/>
                </a:solidFill>
                <a:latin typeface="FS Me Light" panose="02000506040000020004" pitchFamily="50" charset="0"/>
              </a:rPr>
              <a:t> </a:t>
            </a:r>
            <a:r>
              <a:rPr lang="en-GB" altLang="en-US" sz="2400" b="1" dirty="0" err="1">
                <a:solidFill>
                  <a:srgbClr val="FF0000"/>
                </a:solidFill>
                <a:latin typeface="FS Me Light" panose="02000506040000020004" pitchFamily="50" charset="0"/>
              </a:rPr>
              <a:t>ychwanegu</a:t>
            </a:r>
            <a:r>
              <a:rPr lang="en-GB" altLang="en-US" sz="2400" dirty="0">
                <a:latin typeface="FS Me Light" panose="02000506040000020004" pitchFamily="50" charset="0"/>
              </a:rPr>
              <a:t> at </a:t>
            </a:r>
            <a:r>
              <a:rPr lang="en-GB" altLang="en-US" sz="2400" dirty="0" err="1">
                <a:latin typeface="FS Me Light" panose="02000506040000020004" pitchFamily="50" charset="0"/>
              </a:rPr>
              <a:t>eich</a:t>
            </a:r>
            <a:r>
              <a:rPr lang="en-GB" altLang="en-US" sz="2400" dirty="0">
                <a:latin typeface="FS Me Light" panose="02000506040000020004" pitchFamily="50" charset="0"/>
              </a:rPr>
              <a:t> CV</a:t>
            </a:r>
          </a:p>
        </p:txBody>
      </p:sp>
      <p:pic>
        <p:nvPicPr>
          <p:cNvPr id="20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0280" y="1587732"/>
            <a:ext cx="1833995" cy="183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Content Placeholder 2"/>
          <p:cNvSpPr txBox="1">
            <a:spLocks/>
          </p:cNvSpPr>
          <p:nvPr/>
        </p:nvSpPr>
        <p:spPr bwMode="auto">
          <a:xfrm>
            <a:off x="547553" y="4088916"/>
            <a:ext cx="2570162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ts val="1000"/>
              </a:spcBef>
              <a:buNone/>
            </a:pPr>
            <a:r>
              <a:rPr lang="en-GB" altLang="en-US" sz="2400" dirty="0" err="1">
                <a:latin typeface="FS Me Light" panose="02000506040000020004" pitchFamily="50" charset="0"/>
              </a:rPr>
              <a:t>Rhoi</a:t>
            </a:r>
            <a:r>
              <a:rPr lang="en-GB" altLang="en-US" sz="2400" dirty="0">
                <a:latin typeface="FS Me Light" panose="02000506040000020004" pitchFamily="50" charset="0"/>
              </a:rPr>
              <a:t> </a:t>
            </a:r>
            <a:r>
              <a:rPr lang="en-GB" altLang="en-US" sz="2400" b="1" dirty="0">
                <a:solidFill>
                  <a:srgbClr val="FF0000"/>
                </a:solidFill>
                <a:latin typeface="FS Me Light" panose="02000506040000020004" pitchFamily="50" charset="0"/>
              </a:rPr>
              <a:t>y </a:t>
            </a:r>
            <a:r>
              <a:rPr lang="en-GB" altLang="en-US" sz="2400" b="1" dirty="0" err="1">
                <a:solidFill>
                  <a:srgbClr val="FF0000"/>
                </a:solidFill>
                <a:latin typeface="FS Me Light" panose="02000506040000020004" pitchFamily="50" charset="0"/>
              </a:rPr>
              <a:t>rhodd</a:t>
            </a:r>
            <a:r>
              <a:rPr lang="en-GB" altLang="en-US" sz="2400" b="1" dirty="0">
                <a:solidFill>
                  <a:srgbClr val="FF0000"/>
                </a:solidFill>
                <a:latin typeface="FS Me Light" panose="02000506040000020004" pitchFamily="50" charset="0"/>
              </a:rPr>
              <a:t> o </a:t>
            </a:r>
            <a:r>
              <a:rPr lang="en-GB" altLang="en-US" sz="2400" b="1" dirty="0" err="1">
                <a:solidFill>
                  <a:srgbClr val="FF0000"/>
                </a:solidFill>
                <a:latin typeface="FS Me Light" panose="02000506040000020004" pitchFamily="50" charset="0"/>
              </a:rPr>
              <a:t>fywyd</a:t>
            </a:r>
            <a:r>
              <a:rPr lang="en-GB" altLang="en-US" sz="2400" b="1" dirty="0">
                <a:solidFill>
                  <a:srgbClr val="FF0000"/>
                </a:solidFill>
                <a:latin typeface="FS Me Light" panose="02000506040000020004" pitchFamily="50" charset="0"/>
              </a:rPr>
              <a:t> </a:t>
            </a:r>
            <a:r>
              <a:rPr lang="en-GB" altLang="en-US" sz="2400" dirty="0" err="1">
                <a:latin typeface="FS Me Light" panose="02000506040000020004" pitchFamily="50" charset="0"/>
              </a:rPr>
              <a:t>i</a:t>
            </a:r>
            <a:r>
              <a:rPr lang="en-GB" altLang="en-US" sz="2400" dirty="0">
                <a:latin typeface="FS Me Light" panose="02000506040000020004" pitchFamily="50" charset="0"/>
              </a:rPr>
              <a:t> </a:t>
            </a:r>
            <a:r>
              <a:rPr lang="en-GB" altLang="en-US" sz="2400" dirty="0" err="1">
                <a:latin typeface="FS Me Light" panose="02000506040000020004" pitchFamily="50" charset="0"/>
              </a:rPr>
              <a:t>glaf</a:t>
            </a:r>
            <a:r>
              <a:rPr lang="en-GB" altLang="en-US" sz="2400" dirty="0">
                <a:latin typeface="FS Me Light" panose="02000506040000020004" pitchFamily="50" charset="0"/>
              </a:rPr>
              <a:t> </a:t>
            </a:r>
            <a:r>
              <a:rPr lang="en-GB" altLang="en-US" sz="2400" dirty="0" err="1">
                <a:latin typeface="FS Me Light" panose="02000506040000020004" pitchFamily="50" charset="0"/>
              </a:rPr>
              <a:t>mewn</a:t>
            </a:r>
            <a:r>
              <a:rPr lang="en-GB" altLang="en-US" sz="2400" dirty="0">
                <a:latin typeface="FS Me Light" panose="02000506040000020004" pitchFamily="50" charset="0"/>
              </a:rPr>
              <a:t> </a:t>
            </a:r>
            <a:r>
              <a:rPr lang="en-GB" altLang="en-US" sz="2400" dirty="0" err="1">
                <a:latin typeface="FS Me Light" panose="02000506040000020004" pitchFamily="50" charset="0"/>
              </a:rPr>
              <a:t>angen</a:t>
            </a:r>
            <a:endParaRPr lang="en-GB" altLang="en-US" sz="2400" dirty="0">
              <a:latin typeface="FS Me Light" panose="02000506040000020004" pitchFamily="50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flipH="1">
            <a:off x="3861291" y="1914422"/>
            <a:ext cx="13854" cy="35883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8070378" y="1899074"/>
            <a:ext cx="13854" cy="35883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Picture 3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D9075226-6181-A73F-72CF-8850432432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3387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703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"/>
            <a:ext cx="12192000" cy="6750289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867891"/>
            <a:ext cx="9144000" cy="1196254"/>
          </a:xfrm>
        </p:spPr>
        <p:txBody>
          <a:bodyPr>
            <a:normAutofit fontScale="90000"/>
          </a:bodyPr>
          <a:lstStyle/>
          <a:p>
            <a:r>
              <a:rPr lang="en-GB" dirty="0" err="1">
                <a:solidFill>
                  <a:schemeClr val="bg1"/>
                </a:solidFill>
                <a:latin typeface="FS Me"/>
              </a:rPr>
              <a:t>Yn</a:t>
            </a:r>
            <a:r>
              <a:rPr lang="en-GB" dirty="0">
                <a:solidFill>
                  <a:schemeClr val="bg1"/>
                </a:solidFill>
                <a:latin typeface="FS Me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FS Me"/>
              </a:rPr>
              <a:t>Cyflwyno</a:t>
            </a:r>
            <a:r>
              <a:rPr lang="en-GB" dirty="0">
                <a:solidFill>
                  <a:schemeClr val="bg1"/>
                </a:solidFill>
                <a:latin typeface="FS Me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FS Me"/>
              </a:rPr>
              <a:t>Cofrestrfa</a:t>
            </a:r>
            <a:r>
              <a:rPr lang="en-GB" dirty="0">
                <a:solidFill>
                  <a:schemeClr val="bg1"/>
                </a:solidFill>
                <a:latin typeface="FS Me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FS Me"/>
              </a:rPr>
              <a:t>Rhoddwyr</a:t>
            </a:r>
            <a:r>
              <a:rPr lang="en-GB" dirty="0">
                <a:solidFill>
                  <a:schemeClr val="bg1"/>
                </a:solidFill>
                <a:latin typeface="FS Me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FS Me"/>
              </a:rPr>
              <a:t>Mêr</a:t>
            </a:r>
            <a:r>
              <a:rPr lang="en-GB" dirty="0">
                <a:solidFill>
                  <a:schemeClr val="bg1"/>
                </a:solidFill>
                <a:latin typeface="FS Me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FS Me"/>
              </a:rPr>
              <a:t>Esgyrn</a:t>
            </a:r>
            <a:r>
              <a:rPr lang="en-GB" dirty="0">
                <a:solidFill>
                  <a:schemeClr val="bg1"/>
                </a:solidFill>
                <a:latin typeface="FS Me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FS Me"/>
              </a:rPr>
              <a:t>Cymru</a:t>
            </a:r>
            <a:endParaRPr lang="en-GB" dirty="0">
              <a:solidFill>
                <a:schemeClr val="bg1"/>
              </a:solidFill>
              <a:latin typeface="FS Me" panose="02000506040000020004" pitchFamily="50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pic>
        <p:nvPicPr>
          <p:cNvPr id="7" name="Picture 6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5C50DFC1-F70F-DF56-948E-914C244CA4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3387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6308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210B59-49FF-4948-82F5-9E3EC55BE8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5330" y="1571461"/>
            <a:ext cx="11501339" cy="4299259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GB" sz="5200" dirty="0">
                <a:latin typeface="Segoe UI"/>
                <a:ea typeface="+mn-lt"/>
                <a:cs typeface="Segoe UI"/>
              </a:rPr>
              <a:t>🦴</a:t>
            </a:r>
            <a:r>
              <a:rPr lang="en-GB" sz="4800" dirty="0">
                <a:latin typeface="Segoe UI"/>
                <a:ea typeface="+mn-lt"/>
                <a:cs typeface="Segoe UI"/>
              </a:rPr>
              <a:t> </a:t>
            </a:r>
            <a:r>
              <a:rPr lang="en-GB" sz="2400" dirty="0">
                <a:latin typeface="Segoe UI"/>
                <a:ea typeface="+mn-lt"/>
                <a:cs typeface="+mn-lt"/>
              </a:rPr>
              <a:t> </a:t>
            </a:r>
            <a:endParaRPr lang="en-US" dirty="0">
              <a:cs typeface="Calibri" panose="020F0502020204030204"/>
            </a:endParaRPr>
          </a:p>
          <a:p>
            <a:pPr marL="0" indent="0">
              <a:buNone/>
            </a:pPr>
            <a:endParaRPr lang="en-GB" sz="3900" dirty="0">
              <a:latin typeface="Segoe UI"/>
              <a:ea typeface="+mn-lt"/>
              <a:cs typeface="Segoe UI"/>
            </a:endParaRPr>
          </a:p>
          <a:p>
            <a:pPr marL="0" indent="0">
              <a:buNone/>
            </a:pPr>
            <a:r>
              <a:rPr lang="en-GB" sz="5200" dirty="0">
                <a:latin typeface="Segoe UI"/>
                <a:ea typeface="+mn-lt"/>
                <a:cs typeface="Segoe UI"/>
              </a:rPr>
              <a:t>🩸</a:t>
            </a:r>
            <a:br>
              <a:rPr lang="en-GB" sz="2400" dirty="0">
                <a:latin typeface="Segoe UI"/>
                <a:ea typeface="+mn-lt"/>
                <a:cs typeface="+mn-lt"/>
              </a:rPr>
            </a:br>
            <a:endParaRPr lang="en-GB" sz="6500" dirty="0">
              <a:latin typeface="Segoe UI"/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4800" dirty="0">
                <a:latin typeface="Segoe UI"/>
                <a:ea typeface="+mn-lt"/>
                <a:cs typeface="Segoe UI"/>
              </a:rPr>
              <a:t>🩺</a:t>
            </a:r>
            <a:br>
              <a:rPr lang="en-GB" sz="2400" dirty="0">
                <a:latin typeface="Segoe UI"/>
                <a:ea typeface="+mn-lt"/>
                <a:cs typeface="+mn-lt"/>
              </a:rPr>
            </a:br>
            <a:endParaRPr lang="en-GB" sz="4800" dirty="0">
              <a:latin typeface="Segoe UI"/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5200" dirty="0">
                <a:ea typeface="+mn-lt"/>
                <a:cs typeface="+mn-lt"/>
              </a:rPr>
              <a:t>🏥</a:t>
            </a:r>
            <a:endParaRPr lang="en-GB" sz="5200" dirty="0">
              <a:latin typeface="FS Me" panose="02000506040000020004" pitchFamily="50" charset="0"/>
            </a:endParaRPr>
          </a:p>
          <a:p>
            <a:pPr marL="0" indent="0">
              <a:buNone/>
            </a:pPr>
            <a:endParaRPr lang="en-GB" dirty="0">
              <a:latin typeface="FS Me" panose="02000506040000020004" pitchFamily="50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C04C85-D4F5-40FD-B1C5-2D40191FF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212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BE253F-8161-4C31-B3A9-5198442D1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61" y="277092"/>
            <a:ext cx="8122982" cy="539338"/>
          </a:xfrm>
        </p:spPr>
        <p:txBody>
          <a:bodyPr>
            <a:noAutofit/>
          </a:bodyPr>
          <a:lstStyle/>
          <a:p>
            <a:r>
              <a:rPr lang="en-GB" sz="3600" dirty="0" err="1">
                <a:solidFill>
                  <a:schemeClr val="bg1"/>
                </a:solidFill>
                <a:latin typeface="FS Me"/>
              </a:rPr>
              <a:t>Ynghylch</a:t>
            </a:r>
            <a:r>
              <a:rPr lang="en-GB" sz="3600" dirty="0">
                <a:solidFill>
                  <a:schemeClr val="bg1"/>
                </a:solidFill>
                <a:latin typeface="FS Me"/>
              </a:rPr>
              <a:t> â </a:t>
            </a:r>
            <a:r>
              <a:rPr lang="en-GB" sz="3600" dirty="0" err="1">
                <a:solidFill>
                  <a:schemeClr val="bg1"/>
                </a:solidFill>
                <a:latin typeface="FS Me"/>
              </a:rPr>
              <a:t>mêr</a:t>
            </a:r>
            <a:r>
              <a:rPr lang="en-GB" sz="3600" dirty="0">
                <a:solidFill>
                  <a:schemeClr val="bg1"/>
                </a:solidFill>
                <a:latin typeface="FS Me"/>
              </a:rPr>
              <a:t> </a:t>
            </a:r>
            <a:r>
              <a:rPr lang="en-GB" sz="3600" dirty="0" err="1">
                <a:solidFill>
                  <a:schemeClr val="bg1"/>
                </a:solidFill>
                <a:latin typeface="FS Me"/>
              </a:rPr>
              <a:t>esgyrn</a:t>
            </a:r>
            <a:endParaRPr lang="en-GB" sz="3600" dirty="0">
              <a:solidFill>
                <a:schemeClr val="bg1"/>
              </a:solidFill>
              <a:latin typeface="FS Me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6A3F44-22B6-4CC3-8833-622E6B40ED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7341" y="126594"/>
            <a:ext cx="1712144" cy="88724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D4C9025-3FD1-4F52-8914-5287EDE4844E}"/>
              </a:ext>
            </a:extLst>
          </p:cNvPr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8AC264-FFF6-8EDE-749C-5D86EC864ABD}"/>
              </a:ext>
            </a:extLst>
          </p:cNvPr>
          <p:cNvSpPr txBox="1"/>
          <p:nvPr/>
        </p:nvSpPr>
        <p:spPr>
          <a:xfrm flipV="1">
            <a:off x="-2211532" y="4489203"/>
            <a:ext cx="777585" cy="136673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4000">
              <a:cs typeface="Calibri"/>
            </a:endParaRPr>
          </a:p>
          <a:p>
            <a:endParaRPr lang="en-US" sz="4000"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9AEAFC-5E36-4D65-830A-2E4CBC3629AB}"/>
              </a:ext>
            </a:extLst>
          </p:cNvPr>
          <p:cNvSpPr txBox="1"/>
          <p:nvPr/>
        </p:nvSpPr>
        <p:spPr>
          <a:xfrm>
            <a:off x="1372599" y="1338643"/>
            <a:ext cx="105452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>
                <a:latin typeface="Segoe UI"/>
                <a:ea typeface="+mn-lt"/>
                <a:cs typeface="+mn-lt"/>
              </a:rPr>
              <a:t>Mêr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esgyrn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yw'r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meinwe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meddal</a:t>
            </a:r>
            <a:r>
              <a:rPr lang="en-GB" sz="2400" dirty="0">
                <a:latin typeface="Segoe UI"/>
                <a:ea typeface="+mn-lt"/>
                <a:cs typeface="+mn-lt"/>
              </a:rPr>
              <a:t>,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sbyngaidd</a:t>
            </a:r>
            <a:r>
              <a:rPr lang="en-GB" sz="2400" dirty="0">
                <a:latin typeface="Segoe UI"/>
                <a:ea typeface="+mn-lt"/>
                <a:cs typeface="+mn-lt"/>
              </a:rPr>
              <a:t> a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geir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yng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nghanol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esgyrn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penodol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yn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eich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corff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lle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mae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bôn-gelloedd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gwaed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yn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byw</a:t>
            </a:r>
            <a:r>
              <a:rPr lang="en-GB" sz="2400" dirty="0">
                <a:latin typeface="Segoe UI"/>
                <a:ea typeface="+mn-lt"/>
                <a:cs typeface="+mn-lt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D339B0-01FF-4EC6-8EF7-A4231EDCCF3F}"/>
              </a:ext>
            </a:extLst>
          </p:cNvPr>
          <p:cNvSpPr txBox="1"/>
          <p:nvPr/>
        </p:nvSpPr>
        <p:spPr>
          <a:xfrm>
            <a:off x="1357824" y="2373539"/>
            <a:ext cx="105452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Segoe UI"/>
                <a:ea typeface="+mn-lt"/>
                <a:cs typeface="+mn-lt"/>
              </a:rPr>
              <a:t>Mae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bôn-gelloedd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gwaed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yn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cynhyrchu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eich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holl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gelloedd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gwaed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hanfodol</a:t>
            </a:r>
            <a:r>
              <a:rPr lang="en-GB" sz="2400" dirty="0">
                <a:latin typeface="Segoe UI"/>
                <a:ea typeface="+mn-lt"/>
                <a:cs typeface="+mn-lt"/>
              </a:rPr>
              <a:t>,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fel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rgbClr val="FF0000"/>
                </a:solidFill>
                <a:latin typeface="Segoe UI"/>
                <a:ea typeface="+mn-lt"/>
                <a:cs typeface="+mn-lt"/>
              </a:rPr>
              <a:t>celloedd</a:t>
            </a:r>
            <a:r>
              <a:rPr lang="en-GB" sz="2400" dirty="0">
                <a:solidFill>
                  <a:srgbClr val="FF0000"/>
                </a:solidFill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rgbClr val="FF0000"/>
                </a:solidFill>
                <a:latin typeface="Segoe UI"/>
                <a:ea typeface="+mn-lt"/>
                <a:cs typeface="+mn-lt"/>
              </a:rPr>
              <a:t>coch</a:t>
            </a:r>
            <a:r>
              <a:rPr lang="en-GB" sz="2400" dirty="0">
                <a:solidFill>
                  <a:srgbClr val="FF0000"/>
                </a:solidFill>
                <a:latin typeface="Segoe UI"/>
                <a:ea typeface="+mn-lt"/>
                <a:cs typeface="+mn-lt"/>
              </a:rPr>
              <a:t> y </a:t>
            </a:r>
            <a:r>
              <a:rPr lang="en-GB" sz="2400" dirty="0" err="1">
                <a:solidFill>
                  <a:srgbClr val="FF0000"/>
                </a:solidFill>
                <a:latin typeface="Segoe UI"/>
                <a:ea typeface="+mn-lt"/>
                <a:cs typeface="+mn-lt"/>
              </a:rPr>
              <a:t>gwaed</a:t>
            </a:r>
            <a:r>
              <a:rPr lang="en-GB" sz="2400" dirty="0">
                <a:solidFill>
                  <a:srgbClr val="FF0000"/>
                </a:solidFill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i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gario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ocsigen</a:t>
            </a:r>
            <a:r>
              <a:rPr lang="en-GB" sz="2400" dirty="0">
                <a:latin typeface="Segoe UI"/>
                <a:ea typeface="+mn-lt"/>
                <a:cs typeface="+mn-lt"/>
              </a:rPr>
              <a:t> a </a:t>
            </a:r>
            <a:r>
              <a:rPr lang="en-GB" sz="2400" dirty="0" err="1">
                <a:solidFill>
                  <a:srgbClr val="FF0000"/>
                </a:solidFill>
                <a:latin typeface="Segoe UI"/>
                <a:ea typeface="+mn-lt"/>
                <a:cs typeface="+mn-lt"/>
              </a:rPr>
              <a:t>chelloedd</a:t>
            </a:r>
            <a:r>
              <a:rPr lang="en-GB" sz="2400" dirty="0">
                <a:solidFill>
                  <a:srgbClr val="FF0000"/>
                </a:solidFill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rgbClr val="FF0000"/>
                </a:solidFill>
                <a:latin typeface="Segoe UI"/>
                <a:ea typeface="+mn-lt"/>
                <a:cs typeface="+mn-lt"/>
              </a:rPr>
              <a:t>gwyn</a:t>
            </a:r>
            <a:r>
              <a:rPr lang="en-GB" sz="2400" dirty="0">
                <a:solidFill>
                  <a:srgbClr val="FF0000"/>
                </a:solidFill>
                <a:latin typeface="Segoe UI"/>
                <a:ea typeface="+mn-lt"/>
                <a:cs typeface="+mn-lt"/>
              </a:rPr>
              <a:t> y </a:t>
            </a:r>
            <a:r>
              <a:rPr lang="en-GB" sz="2400" dirty="0" err="1">
                <a:solidFill>
                  <a:srgbClr val="FF0000"/>
                </a:solidFill>
                <a:latin typeface="Segoe UI"/>
                <a:ea typeface="+mn-lt"/>
                <a:cs typeface="+mn-lt"/>
              </a:rPr>
              <a:t>gwaed</a:t>
            </a:r>
            <a:r>
              <a:rPr lang="en-GB" sz="2400" dirty="0">
                <a:solidFill>
                  <a:srgbClr val="FF0000"/>
                </a:solidFill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i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ymladd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haint</a:t>
            </a:r>
            <a:r>
              <a:rPr lang="en-GB" sz="2400" dirty="0">
                <a:latin typeface="Segoe UI"/>
                <a:ea typeface="+mn-lt"/>
                <a:cs typeface="+mn-lt"/>
              </a:rPr>
              <a:t>. 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ED1F63-A81E-47DF-8BFC-E470478CFDB3}"/>
              </a:ext>
            </a:extLst>
          </p:cNvPr>
          <p:cNvSpPr txBox="1"/>
          <p:nvPr/>
        </p:nvSpPr>
        <p:spPr>
          <a:xfrm>
            <a:off x="1372599" y="3775345"/>
            <a:ext cx="105452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Segoe UI"/>
                <a:ea typeface="+mn-lt"/>
                <a:cs typeface="+mn-lt"/>
              </a:rPr>
              <a:t>Mae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rhai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afiechydon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i’w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cael</a:t>
            </a:r>
            <a:r>
              <a:rPr lang="en-GB" sz="2400" dirty="0">
                <a:latin typeface="Segoe UI"/>
                <a:ea typeface="+mn-lt"/>
                <a:cs typeface="+mn-lt"/>
              </a:rPr>
              <a:t>,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fel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rgbClr val="FF0000"/>
                </a:solidFill>
                <a:latin typeface="Segoe UI"/>
                <a:ea typeface="+mn-lt"/>
                <a:cs typeface="+mn-lt"/>
              </a:rPr>
              <a:t>lewcemia</a:t>
            </a:r>
            <a:r>
              <a:rPr lang="en-GB" sz="2400" dirty="0">
                <a:latin typeface="Segoe UI"/>
                <a:ea typeface="+mn-lt"/>
                <a:cs typeface="+mn-lt"/>
              </a:rPr>
              <a:t>,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sy'n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atal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mêr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esgyrn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rhag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gweithio'n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iawn</a:t>
            </a:r>
            <a:r>
              <a:rPr lang="en-GB" sz="2400" dirty="0">
                <a:latin typeface="Segoe UI"/>
                <a:ea typeface="+mn-lt"/>
                <a:cs typeface="+mn-lt"/>
              </a:rPr>
              <a:t>. 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97ED1D-5174-4DFE-ABA4-96E6D05B2E03}"/>
              </a:ext>
            </a:extLst>
          </p:cNvPr>
          <p:cNvSpPr txBox="1"/>
          <p:nvPr/>
        </p:nvSpPr>
        <p:spPr>
          <a:xfrm>
            <a:off x="1357823" y="5039050"/>
            <a:ext cx="10834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>
                <a:latin typeface="Segoe UI"/>
                <a:ea typeface="+mn-lt"/>
                <a:cs typeface="+mn-lt"/>
              </a:rPr>
              <a:t>I'r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cleifion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hyn</a:t>
            </a:r>
            <a:r>
              <a:rPr lang="en-GB" sz="2400" dirty="0">
                <a:latin typeface="Segoe UI"/>
                <a:ea typeface="+mn-lt"/>
                <a:cs typeface="+mn-lt"/>
              </a:rPr>
              <a:t>, y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gobaith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gorau</a:t>
            </a:r>
            <a:r>
              <a:rPr lang="en-GB" sz="2400" dirty="0">
                <a:latin typeface="Segoe UI"/>
                <a:ea typeface="+mn-lt"/>
                <a:cs typeface="+mn-lt"/>
              </a:rPr>
              <a:t> o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wella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yw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latin typeface="Segoe UI"/>
                <a:ea typeface="+mn-lt"/>
                <a:cs typeface="+mn-lt"/>
              </a:rPr>
              <a:t>derbyn</a:t>
            </a:r>
            <a:r>
              <a:rPr lang="en-GB" sz="2400" dirty="0"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rgbClr val="FF0000"/>
                </a:solidFill>
                <a:latin typeface="Segoe UI"/>
                <a:ea typeface="+mn-lt"/>
                <a:cs typeface="+mn-lt"/>
              </a:rPr>
              <a:t>trawsblaniad</a:t>
            </a:r>
            <a:r>
              <a:rPr lang="en-GB" sz="2400" dirty="0">
                <a:solidFill>
                  <a:srgbClr val="FF0000"/>
                </a:solidFill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rgbClr val="FF0000"/>
                </a:solidFill>
                <a:latin typeface="Segoe UI"/>
                <a:ea typeface="+mn-lt"/>
                <a:cs typeface="+mn-lt"/>
              </a:rPr>
              <a:t>mêr</a:t>
            </a:r>
            <a:r>
              <a:rPr lang="en-GB" sz="2400" dirty="0">
                <a:solidFill>
                  <a:srgbClr val="FF0000"/>
                </a:solidFill>
                <a:latin typeface="Segoe UI"/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rgbClr val="FF0000"/>
                </a:solidFill>
                <a:latin typeface="Segoe UI"/>
                <a:ea typeface="+mn-lt"/>
                <a:cs typeface="+mn-lt"/>
              </a:rPr>
              <a:t>esgyrn</a:t>
            </a:r>
            <a:r>
              <a:rPr lang="en-GB" sz="2400" dirty="0">
                <a:latin typeface="Segoe UI"/>
                <a:ea typeface="+mn-lt"/>
                <a:cs typeface="+mn-lt"/>
              </a:rPr>
              <a:t>. </a:t>
            </a:r>
          </a:p>
        </p:txBody>
      </p:sp>
      <p:pic>
        <p:nvPicPr>
          <p:cNvPr id="9" name="Picture 8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9B3B7506-B8D4-6C96-7B6D-518C3C74B2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3387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218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210B59-49FF-4948-82F5-9E3EC55BE8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3566" y="1545289"/>
            <a:ext cx="11103022" cy="467160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GB" sz="3600" dirty="0">
                <a:latin typeface="Segoe UI"/>
                <a:ea typeface="+mn-lt"/>
                <a:cs typeface="Segoe UI"/>
              </a:rPr>
              <a:t>🌍</a:t>
            </a:r>
            <a:br>
              <a:rPr lang="en-GB" sz="2000" dirty="0">
                <a:latin typeface="Segoe UI"/>
                <a:ea typeface="+mn-lt"/>
                <a:cs typeface="+mn-lt"/>
              </a:rPr>
            </a:br>
            <a:endParaRPr lang="en-GB" sz="3600" dirty="0">
              <a:latin typeface="Segoe UI"/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3200" dirty="0">
                <a:ea typeface="+mn-lt"/>
                <a:cs typeface="+mn-lt"/>
              </a:rPr>
              <a:t>📝</a:t>
            </a:r>
            <a:br>
              <a:rPr lang="en-GB" sz="2000" dirty="0">
                <a:latin typeface="Segoe UI"/>
                <a:ea typeface="+mn-lt"/>
                <a:cs typeface="+mn-lt"/>
              </a:rPr>
            </a:br>
            <a:endParaRPr lang="en-GB" sz="2000" dirty="0">
              <a:latin typeface="Segoe UI"/>
              <a:ea typeface="+mn-lt"/>
              <a:cs typeface="+mn-lt"/>
            </a:endParaRPr>
          </a:p>
          <a:p>
            <a:pPr marL="0" indent="0">
              <a:buNone/>
            </a:pPr>
            <a:endParaRPr lang="en-GB" sz="24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3200" dirty="0">
                <a:ea typeface="+mn-lt"/>
                <a:cs typeface="+mn-lt"/>
              </a:rPr>
              <a:t>🔍</a:t>
            </a:r>
            <a:br>
              <a:rPr lang="en-GB" sz="2000" dirty="0">
                <a:latin typeface="Segoe UI"/>
                <a:ea typeface="+mn-lt"/>
                <a:cs typeface="+mn-lt"/>
              </a:rPr>
            </a:br>
            <a:endParaRPr lang="en-GB" sz="4000" dirty="0">
              <a:latin typeface="Segoe UI"/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3600" dirty="0">
                <a:ea typeface="+mn-lt"/>
                <a:cs typeface="+mn-lt"/>
              </a:rPr>
              <a:t>🧑‍🤝‍🧑</a:t>
            </a:r>
            <a:br>
              <a:rPr lang="en-GB" sz="2000" dirty="0">
                <a:latin typeface="Segoe UI"/>
                <a:ea typeface="+mn-lt"/>
                <a:cs typeface="+mn-lt"/>
              </a:rPr>
            </a:br>
            <a:endParaRPr lang="en-GB" sz="2000" dirty="0">
              <a:latin typeface="Segoe UI"/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3600" dirty="0">
                <a:ea typeface="+mn-lt"/>
                <a:cs typeface="+mn-lt"/>
              </a:rPr>
              <a:t>💔</a:t>
            </a:r>
            <a:endParaRPr lang="en-GB" dirty="0">
              <a:latin typeface="FS Me" panose="02000506040000020004" pitchFamily="50" charset="0"/>
            </a:endParaRPr>
          </a:p>
          <a:p>
            <a:pPr marL="0" indent="0">
              <a:buNone/>
            </a:pPr>
            <a:endParaRPr lang="en-GB" dirty="0">
              <a:latin typeface="FS Me" panose="02000506040000020004" pitchFamily="50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C04C85-D4F5-40FD-B1C5-2D40191FF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1212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BE253F-8161-4C31-B3A9-5198442D1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61" y="277092"/>
            <a:ext cx="8122982" cy="539338"/>
          </a:xfrm>
        </p:spPr>
        <p:txBody>
          <a:bodyPr>
            <a:noAutofit/>
          </a:bodyPr>
          <a:lstStyle/>
          <a:p>
            <a:r>
              <a:rPr lang="en-GB" sz="3600" dirty="0" err="1">
                <a:solidFill>
                  <a:schemeClr val="bg1"/>
                </a:solidFill>
                <a:latin typeface="FS Me"/>
              </a:rPr>
              <a:t>Ffeithiau</a:t>
            </a:r>
            <a:r>
              <a:rPr lang="en-GB" sz="3600" dirty="0">
                <a:solidFill>
                  <a:schemeClr val="bg1"/>
                </a:solidFill>
                <a:latin typeface="FS Me"/>
              </a:rPr>
              <a:t> a </a:t>
            </a:r>
            <a:r>
              <a:rPr lang="en-GB" sz="3600" dirty="0" err="1">
                <a:solidFill>
                  <a:schemeClr val="bg1"/>
                </a:solidFill>
                <a:latin typeface="FS Me"/>
              </a:rPr>
              <a:t>ffigyrau</a:t>
            </a:r>
            <a:endParaRPr lang="en-GB" sz="3600" dirty="0">
              <a:solidFill>
                <a:schemeClr val="bg1"/>
              </a:solidFill>
              <a:latin typeface="FS Me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6A3F44-22B6-4CC3-8833-622E6B40ED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7341" y="126594"/>
            <a:ext cx="1712144" cy="88724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D4C9025-3FD1-4F52-8914-5287EDE4844E}"/>
              </a:ext>
            </a:extLst>
          </p:cNvPr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DC716E-C1AB-4CF7-BDDD-D88D1EC3BE2A}"/>
              </a:ext>
            </a:extLst>
          </p:cNvPr>
          <p:cNvSpPr txBox="1"/>
          <p:nvPr/>
        </p:nvSpPr>
        <p:spPr>
          <a:xfrm>
            <a:off x="1273176" y="1340497"/>
            <a:ext cx="105452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 err="1">
                <a:latin typeface="Segoe UI"/>
                <a:ea typeface="+mn-lt"/>
                <a:cs typeface="+mn-lt"/>
              </a:rPr>
              <a:t>Ledled</a:t>
            </a:r>
            <a:r>
              <a:rPr lang="en-GB" sz="2200" dirty="0">
                <a:latin typeface="Segoe UI"/>
                <a:ea typeface="+mn-lt"/>
                <a:cs typeface="+mn-lt"/>
              </a:rPr>
              <a:t> y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byd</a:t>
            </a:r>
            <a:r>
              <a:rPr lang="en-GB" sz="2200" dirty="0">
                <a:latin typeface="Segoe UI"/>
                <a:ea typeface="+mn-lt"/>
                <a:cs typeface="+mn-lt"/>
              </a:rPr>
              <a:t>,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mae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tua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b="1" dirty="0">
                <a:latin typeface="Segoe UI"/>
                <a:ea typeface="+mn-lt"/>
                <a:cs typeface="+mn-lt"/>
              </a:rPr>
              <a:t>40,000,000 </a:t>
            </a:r>
            <a:r>
              <a:rPr lang="en-GB" sz="2200" dirty="0">
                <a:latin typeface="Segoe UI"/>
                <a:ea typeface="+mn-lt"/>
                <a:cs typeface="+mn-lt"/>
              </a:rPr>
              <a:t>o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wirfoddolwyr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wedi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cofrestru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i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fod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yn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rhoddwyr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mêr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esgyrn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gwirfoddol</a:t>
            </a:r>
            <a:r>
              <a:rPr lang="en-GB" sz="2200" dirty="0">
                <a:latin typeface="Segoe UI"/>
                <a:ea typeface="+mn-lt"/>
                <a:cs typeface="+mn-lt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AF9174-436C-434F-A68D-FE9CB3BC9459}"/>
              </a:ext>
            </a:extLst>
          </p:cNvPr>
          <p:cNvSpPr txBox="1"/>
          <p:nvPr/>
        </p:nvSpPr>
        <p:spPr>
          <a:xfrm>
            <a:off x="1257310" y="2213713"/>
            <a:ext cx="1054525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latin typeface="Segoe UI"/>
                <a:ea typeface="+mn-lt"/>
                <a:cs typeface="+mn-lt"/>
              </a:rPr>
              <a:t>Mae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dros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b="1" dirty="0">
                <a:latin typeface="Segoe UI"/>
                <a:ea typeface="+mn-lt"/>
                <a:cs typeface="+mn-lt"/>
              </a:rPr>
              <a:t>70,000</a:t>
            </a:r>
            <a:r>
              <a:rPr lang="en-GB" sz="2200" dirty="0">
                <a:latin typeface="Segoe UI"/>
                <a:ea typeface="+mn-lt"/>
                <a:cs typeface="+mn-lt"/>
              </a:rPr>
              <a:t> o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roddwyr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gweithredol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ar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hyn</a:t>
            </a:r>
            <a:r>
              <a:rPr lang="en-GB" sz="2200" dirty="0">
                <a:latin typeface="Segoe UI"/>
                <a:ea typeface="+mn-lt"/>
                <a:cs typeface="+mn-lt"/>
              </a:rPr>
              <a:t> o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bryd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ar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banel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Cofrestrfa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Rhoddwyr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Mêr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Esgyrn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Cymru</a:t>
            </a:r>
            <a:r>
              <a:rPr lang="en-GB" sz="2200" dirty="0">
                <a:latin typeface="Segoe UI"/>
                <a:ea typeface="+mn-lt"/>
                <a:cs typeface="+mn-lt"/>
              </a:rPr>
              <a:t>,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gyda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dros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b="1" dirty="0">
                <a:latin typeface="Segoe UI"/>
                <a:ea typeface="+mn-lt"/>
                <a:cs typeface="+mn-lt"/>
              </a:rPr>
              <a:t>2,500</a:t>
            </a:r>
            <a:r>
              <a:rPr lang="en-GB" sz="2200" dirty="0">
                <a:latin typeface="Segoe UI"/>
                <a:ea typeface="+mn-lt"/>
                <a:cs typeface="+mn-lt"/>
              </a:rPr>
              <a:t> o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roddwyr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newydd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wedi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cofrestru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yn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ystod</a:t>
            </a:r>
            <a:r>
              <a:rPr lang="en-GB" sz="2200" dirty="0">
                <a:latin typeface="Segoe UI"/>
                <a:ea typeface="+mn-lt"/>
                <a:cs typeface="+mn-lt"/>
              </a:rPr>
              <a:t> y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flwyddyn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ddiwethaf</a:t>
            </a:r>
            <a:r>
              <a:rPr lang="en-GB" sz="2200" dirty="0">
                <a:latin typeface="Segoe UI"/>
                <a:ea typeface="+mn-lt"/>
                <a:cs typeface="+mn-lt"/>
              </a:rPr>
              <a:t>. </a:t>
            </a:r>
          </a:p>
          <a:p>
            <a:endParaRPr lang="en-GB" sz="2200" dirty="0">
              <a:latin typeface="Segoe UI"/>
              <a:ea typeface="+mn-lt"/>
              <a:cs typeface="+mn-lt"/>
            </a:endParaRPr>
          </a:p>
          <a:p>
            <a:r>
              <a:rPr lang="en-GB" sz="2200" dirty="0">
                <a:latin typeface="Segoe UI"/>
                <a:ea typeface="+mn-lt"/>
                <a:cs typeface="+mn-lt"/>
              </a:rPr>
              <a:t> </a:t>
            </a:r>
            <a:endParaRPr lang="en-GB" sz="2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24E887-E74C-4244-B38C-F3B835ABB70A}"/>
              </a:ext>
            </a:extLst>
          </p:cNvPr>
          <p:cNvSpPr txBox="1"/>
          <p:nvPr/>
        </p:nvSpPr>
        <p:spPr>
          <a:xfrm>
            <a:off x="1257309" y="3519129"/>
            <a:ext cx="105452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latin typeface="Segoe UI"/>
                <a:ea typeface="+mn-lt"/>
                <a:cs typeface="+mn-lt"/>
              </a:rPr>
              <a:t>Bob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tro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mae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claf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angen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trawsblaniad</a:t>
            </a:r>
            <a:r>
              <a:rPr lang="en-GB" sz="2200" dirty="0">
                <a:latin typeface="Segoe UI"/>
                <a:ea typeface="+mn-lt"/>
                <a:cs typeface="+mn-lt"/>
              </a:rPr>
              <a:t>,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mae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Cofrestrfa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Rhoddwyr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Mêr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Esgyrn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Cymru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yn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cael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ei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chwilio</a:t>
            </a:r>
            <a:r>
              <a:rPr lang="en-GB" sz="2200" dirty="0">
                <a:latin typeface="Segoe UI"/>
                <a:ea typeface="+mn-lt"/>
                <a:cs typeface="+mn-lt"/>
              </a:rPr>
              <a:t> am y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gyfatebiaeth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berffaith</a:t>
            </a:r>
            <a:r>
              <a:rPr lang="en-GB" sz="2200" dirty="0">
                <a:latin typeface="Segoe UI"/>
                <a:ea typeface="+mn-lt"/>
                <a:cs typeface="+mn-lt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650AFE-B2A0-47E0-8344-A53F151C73CB}"/>
              </a:ext>
            </a:extLst>
          </p:cNvPr>
          <p:cNvSpPr txBox="1"/>
          <p:nvPr/>
        </p:nvSpPr>
        <p:spPr>
          <a:xfrm>
            <a:off x="1304901" y="5559342"/>
            <a:ext cx="105452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 err="1">
                <a:latin typeface="Segoe UI"/>
                <a:cs typeface="Segoe UI"/>
              </a:rPr>
              <a:t>Ar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hyn</a:t>
            </a:r>
            <a:r>
              <a:rPr lang="en-GB" sz="2200" dirty="0">
                <a:latin typeface="Segoe UI"/>
                <a:cs typeface="Segoe UI"/>
              </a:rPr>
              <a:t> o </a:t>
            </a:r>
            <a:r>
              <a:rPr lang="en-GB" sz="2200" dirty="0" err="1">
                <a:latin typeface="Segoe UI"/>
                <a:cs typeface="Segoe UI"/>
              </a:rPr>
              <a:t>bryd</a:t>
            </a:r>
            <a:r>
              <a:rPr lang="en-GB" sz="2200" dirty="0">
                <a:latin typeface="Segoe UI"/>
                <a:cs typeface="Segoe UI"/>
              </a:rPr>
              <a:t> dim </a:t>
            </a:r>
            <a:r>
              <a:rPr lang="en-GB" sz="2200" dirty="0" err="1">
                <a:latin typeface="Segoe UI"/>
                <a:cs typeface="Segoe UI"/>
              </a:rPr>
              <a:t>ond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b="1" dirty="0">
                <a:latin typeface="Segoe UI"/>
                <a:cs typeface="Segoe UI"/>
              </a:rPr>
              <a:t>7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ym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mhob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b="1" dirty="0">
                <a:latin typeface="Segoe UI"/>
                <a:cs typeface="Segoe UI"/>
              </a:rPr>
              <a:t>10</a:t>
            </a:r>
            <a:r>
              <a:rPr lang="en-GB" sz="2200" dirty="0">
                <a:latin typeface="Segoe UI"/>
                <a:cs typeface="Segoe UI"/>
              </a:rPr>
              <a:t> person </a:t>
            </a:r>
            <a:r>
              <a:rPr lang="en-GB" sz="2200" dirty="0" err="1">
                <a:latin typeface="Segoe UI"/>
                <a:cs typeface="Segoe UI"/>
              </a:rPr>
              <a:t>sy'n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dod</a:t>
            </a:r>
            <a:r>
              <a:rPr lang="en-GB" sz="2200" dirty="0">
                <a:latin typeface="Segoe UI"/>
                <a:cs typeface="Segoe UI"/>
              </a:rPr>
              <a:t> o </a:t>
            </a:r>
            <a:r>
              <a:rPr lang="en-GB" sz="2200" dirty="0" err="1">
                <a:latin typeface="Segoe UI"/>
                <a:cs typeface="Segoe UI"/>
              </a:rPr>
              <a:t>hyd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i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gyfatebiaeth</a:t>
            </a:r>
            <a:r>
              <a:rPr lang="en-GB" sz="2200" dirty="0">
                <a:latin typeface="Segoe UI"/>
                <a:cs typeface="Segoe UI"/>
              </a:rPr>
              <a:t> addas.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8B1361-48E9-4272-8FFD-9D34C541EF08}"/>
              </a:ext>
            </a:extLst>
          </p:cNvPr>
          <p:cNvSpPr txBox="1"/>
          <p:nvPr/>
        </p:nvSpPr>
        <p:spPr>
          <a:xfrm>
            <a:off x="1273175" y="4553855"/>
            <a:ext cx="105452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latin typeface="Segoe UI"/>
                <a:ea typeface="+mn-lt"/>
                <a:cs typeface="+mn-lt"/>
              </a:rPr>
              <a:t>Bob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blwyddyn</a:t>
            </a:r>
            <a:r>
              <a:rPr lang="en-GB" sz="2200" dirty="0">
                <a:latin typeface="Segoe UI"/>
                <a:ea typeface="+mn-lt"/>
                <a:cs typeface="+mn-lt"/>
              </a:rPr>
              <a:t>,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mae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tua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b="1" dirty="0">
                <a:latin typeface="Segoe UI"/>
                <a:ea typeface="+mn-lt"/>
                <a:cs typeface="+mn-lt"/>
              </a:rPr>
              <a:t>2,000</a:t>
            </a:r>
            <a:r>
              <a:rPr lang="en-GB" sz="2200" dirty="0">
                <a:latin typeface="Segoe UI"/>
                <a:ea typeface="+mn-lt"/>
                <a:cs typeface="+mn-lt"/>
              </a:rPr>
              <a:t> o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bobl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yn</a:t>
            </a:r>
            <a:r>
              <a:rPr lang="en-GB" sz="2200" dirty="0">
                <a:latin typeface="Segoe UI"/>
                <a:ea typeface="+mn-lt"/>
                <a:cs typeface="+mn-lt"/>
              </a:rPr>
              <a:t> y DU a </a:t>
            </a:r>
            <a:r>
              <a:rPr lang="en-GB" sz="2200" b="1" dirty="0">
                <a:latin typeface="Segoe UI"/>
                <a:ea typeface="+mn-lt"/>
                <a:cs typeface="+mn-lt"/>
              </a:rPr>
              <a:t>50,000</a:t>
            </a:r>
            <a:r>
              <a:rPr lang="en-GB" sz="2200" dirty="0">
                <a:latin typeface="Segoe UI"/>
                <a:ea typeface="+mn-lt"/>
                <a:cs typeface="+mn-lt"/>
              </a:rPr>
              <a:t> o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bobl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yn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fyd-eang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angen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trawsblaniad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mêr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esgyrn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gan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roddwr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sydd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ddim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yn</a:t>
            </a:r>
            <a:r>
              <a:rPr lang="en-GB" sz="2200" dirty="0">
                <a:latin typeface="Segoe UI"/>
                <a:ea typeface="+mn-lt"/>
                <a:cs typeface="+mn-lt"/>
              </a:rPr>
              <a:t> </a:t>
            </a:r>
            <a:r>
              <a:rPr lang="en-GB" sz="2200" dirty="0" err="1">
                <a:latin typeface="Segoe UI"/>
                <a:ea typeface="+mn-lt"/>
                <a:cs typeface="+mn-lt"/>
              </a:rPr>
              <a:t>perthyn</a:t>
            </a:r>
            <a:r>
              <a:rPr lang="en-GB" sz="2200" dirty="0">
                <a:latin typeface="Segoe UI"/>
                <a:ea typeface="+mn-lt"/>
                <a:cs typeface="+mn-lt"/>
              </a:rPr>
              <a:t>.</a:t>
            </a:r>
          </a:p>
          <a:p>
            <a:endParaRPr lang="en-GB" sz="2200" dirty="0">
              <a:latin typeface="Segoe UI"/>
              <a:ea typeface="+mn-lt"/>
              <a:cs typeface="+mn-lt"/>
            </a:endParaRPr>
          </a:p>
        </p:txBody>
      </p:sp>
      <p:pic>
        <p:nvPicPr>
          <p:cNvPr id="9" name="Picture 8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DA954DF1-0C55-F16A-86BF-5810C7FABA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3387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7804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210B59-49FF-4948-82F5-9E3EC55BE8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5520" y="1451662"/>
            <a:ext cx="11198271" cy="484478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3200" dirty="0">
                <a:ea typeface="+mn-lt"/>
                <a:cs typeface="+mn-lt"/>
              </a:rPr>
              <a:t>❓</a:t>
            </a:r>
            <a:endParaRPr lang="en-GB" sz="2200" dirty="0">
              <a:latin typeface="Segoe UI"/>
              <a:ea typeface="+mn-lt"/>
              <a:cs typeface="Segoe UI"/>
            </a:endParaRPr>
          </a:p>
          <a:p>
            <a:pPr marL="0" indent="0">
              <a:buNone/>
            </a:pPr>
            <a:br>
              <a:rPr lang="en-GB" dirty="0">
                <a:latin typeface="Segoe UI"/>
                <a:cs typeface="Segoe UI"/>
              </a:rPr>
            </a:br>
            <a:r>
              <a:rPr lang="en-GB" dirty="0">
                <a:latin typeface="Segoe UI"/>
                <a:cs typeface="Segoe UI"/>
              </a:rPr>
              <a:t>📞</a:t>
            </a:r>
            <a:endParaRPr lang="en-GB" sz="2000" dirty="0">
              <a:latin typeface="Segoe UI"/>
              <a:cs typeface="Segoe UI"/>
            </a:endParaRPr>
          </a:p>
          <a:p>
            <a:pPr marL="0" indent="0">
              <a:buNone/>
            </a:pPr>
            <a:endParaRPr lang="en-GB" sz="24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3200" dirty="0">
                <a:ea typeface="+mn-lt"/>
                <a:cs typeface="+mn-lt"/>
              </a:rPr>
              <a:t>❓</a:t>
            </a:r>
            <a:endParaRPr lang="en-GB" sz="3200" dirty="0">
              <a:latin typeface="Segoe UI"/>
              <a:cs typeface="Segoe UI"/>
            </a:endParaRPr>
          </a:p>
          <a:p>
            <a:pPr>
              <a:buNone/>
            </a:pPr>
            <a:r>
              <a:rPr lang="en-GB" sz="2000" dirty="0">
                <a:latin typeface="Segoe UI"/>
                <a:cs typeface="Segoe UI"/>
              </a:rPr>
              <a:t> </a:t>
            </a:r>
          </a:p>
          <a:p>
            <a:pPr>
              <a:buNone/>
            </a:pPr>
            <a:endParaRPr lang="en-GB" sz="4800" dirty="0">
              <a:ea typeface="+mn-lt"/>
              <a:cs typeface="+mn-lt"/>
            </a:endParaRPr>
          </a:p>
          <a:p>
            <a:pPr>
              <a:buNone/>
            </a:pPr>
            <a:r>
              <a:rPr lang="en-GB" sz="3200" dirty="0">
                <a:ea typeface="+mn-lt"/>
                <a:cs typeface="+mn-lt"/>
              </a:rPr>
              <a:t>🖥️</a:t>
            </a:r>
            <a:r>
              <a:rPr lang="en-GB" dirty="0">
                <a:ea typeface="+mn-lt"/>
                <a:cs typeface="+mn-lt"/>
              </a:rPr>
              <a:t> </a:t>
            </a:r>
            <a:endParaRPr lang="en-GB" dirty="0">
              <a:latin typeface="Segoe UI"/>
              <a:cs typeface="Segoe U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C04C85-D4F5-40FD-B1C5-2D40191FF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212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BE253F-8161-4C31-B3A9-5198442D1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61" y="277092"/>
            <a:ext cx="8122982" cy="539338"/>
          </a:xfrm>
        </p:spPr>
        <p:txBody>
          <a:bodyPr>
            <a:noAutofit/>
          </a:bodyPr>
          <a:lstStyle/>
          <a:p>
            <a:r>
              <a:rPr lang="en-GB" sz="3600" dirty="0" err="1">
                <a:solidFill>
                  <a:schemeClr val="bg1"/>
                </a:solidFill>
                <a:latin typeface="FS Me"/>
              </a:rPr>
              <a:t>Ystyried</a:t>
            </a:r>
            <a:r>
              <a:rPr lang="en-GB" sz="3600" dirty="0">
                <a:solidFill>
                  <a:schemeClr val="bg1"/>
                </a:solidFill>
                <a:latin typeface="FS Me"/>
              </a:rPr>
              <a:t> </a:t>
            </a:r>
            <a:r>
              <a:rPr lang="en-GB" sz="3600" dirty="0" err="1">
                <a:solidFill>
                  <a:schemeClr val="bg1"/>
                </a:solidFill>
                <a:latin typeface="FS Me"/>
              </a:rPr>
              <a:t>ymuno</a:t>
            </a:r>
            <a:r>
              <a:rPr lang="en-GB" sz="3600" dirty="0">
                <a:solidFill>
                  <a:schemeClr val="bg1"/>
                </a:solidFill>
                <a:latin typeface="FS Me"/>
              </a:rPr>
              <a:t> </a:t>
            </a:r>
            <a:r>
              <a:rPr lang="en-GB" sz="3600" dirty="0" err="1">
                <a:solidFill>
                  <a:schemeClr val="bg1"/>
                </a:solidFill>
                <a:latin typeface="FS Me"/>
              </a:rPr>
              <a:t>â'r</a:t>
            </a:r>
            <a:r>
              <a:rPr lang="en-GB" sz="3600" dirty="0">
                <a:solidFill>
                  <a:schemeClr val="bg1"/>
                </a:solidFill>
                <a:latin typeface="FS Me"/>
              </a:rPr>
              <a:t> </a:t>
            </a:r>
            <a:r>
              <a:rPr lang="en-GB" sz="3600" dirty="0" err="1">
                <a:solidFill>
                  <a:schemeClr val="bg1"/>
                </a:solidFill>
                <a:latin typeface="FS Me"/>
              </a:rPr>
              <a:t>Gofrestrfa</a:t>
            </a:r>
            <a:r>
              <a:rPr lang="en-GB" sz="3600" dirty="0">
                <a:solidFill>
                  <a:schemeClr val="bg1"/>
                </a:solidFill>
                <a:latin typeface="FS Me"/>
              </a:rPr>
              <a:t> </a:t>
            </a:r>
            <a:r>
              <a:rPr lang="en-GB" sz="3600" dirty="0" err="1">
                <a:solidFill>
                  <a:schemeClr val="bg1"/>
                </a:solidFill>
                <a:latin typeface="FS Me"/>
              </a:rPr>
              <a:t>Rhoddwyr</a:t>
            </a:r>
            <a:r>
              <a:rPr lang="en-GB" sz="3600" dirty="0">
                <a:solidFill>
                  <a:schemeClr val="bg1"/>
                </a:solidFill>
                <a:latin typeface="FS Me"/>
              </a:rPr>
              <a:t> </a:t>
            </a:r>
            <a:r>
              <a:rPr lang="en-GB" sz="3600" dirty="0" err="1">
                <a:solidFill>
                  <a:schemeClr val="bg1"/>
                </a:solidFill>
                <a:latin typeface="FS Me"/>
              </a:rPr>
              <a:t>Mêr</a:t>
            </a:r>
            <a:r>
              <a:rPr lang="en-GB" sz="3600" dirty="0">
                <a:solidFill>
                  <a:schemeClr val="bg1"/>
                </a:solidFill>
                <a:latin typeface="FS Me"/>
              </a:rPr>
              <a:t> </a:t>
            </a:r>
            <a:r>
              <a:rPr lang="en-GB" sz="3600" dirty="0" err="1">
                <a:solidFill>
                  <a:schemeClr val="bg1"/>
                </a:solidFill>
                <a:latin typeface="FS Me"/>
              </a:rPr>
              <a:t>Esgyrn</a:t>
            </a:r>
            <a:r>
              <a:rPr lang="en-GB" sz="3600" dirty="0">
                <a:solidFill>
                  <a:schemeClr val="bg1"/>
                </a:solidFill>
                <a:latin typeface="FS Me"/>
              </a:rPr>
              <a:t> </a:t>
            </a:r>
            <a:r>
              <a:rPr lang="en-GB" sz="3600" dirty="0" err="1">
                <a:solidFill>
                  <a:schemeClr val="bg1"/>
                </a:solidFill>
                <a:latin typeface="FS Me"/>
              </a:rPr>
              <a:t>Cymru</a:t>
            </a:r>
            <a:r>
              <a:rPr lang="en-GB" sz="3600" dirty="0">
                <a:solidFill>
                  <a:schemeClr val="bg1"/>
                </a:solidFill>
                <a:latin typeface="FS Me"/>
              </a:rPr>
              <a:t>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6A3F44-22B6-4CC3-8833-622E6B40ED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7341" y="126594"/>
            <a:ext cx="1712144" cy="88724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D4C9025-3FD1-4F52-8914-5287EDE4844E}"/>
              </a:ext>
            </a:extLst>
          </p:cNvPr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D3014F-C7FC-415F-95E8-49EDEB7C2392}"/>
              </a:ext>
            </a:extLst>
          </p:cNvPr>
          <p:cNvSpPr txBox="1"/>
          <p:nvPr/>
        </p:nvSpPr>
        <p:spPr>
          <a:xfrm>
            <a:off x="1078538" y="1453629"/>
            <a:ext cx="105452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 err="1">
                <a:latin typeface="Segoe UI"/>
                <a:cs typeface="Segoe UI"/>
              </a:rPr>
              <a:t>Ydych</a:t>
            </a:r>
            <a:r>
              <a:rPr lang="en-GB" sz="2200" dirty="0">
                <a:latin typeface="Segoe UI"/>
                <a:cs typeface="Segoe UI"/>
              </a:rPr>
              <a:t> chi </a:t>
            </a:r>
            <a:r>
              <a:rPr lang="en-GB" sz="2200" dirty="0" err="1">
                <a:latin typeface="Segoe UI"/>
                <a:cs typeface="Segoe UI"/>
              </a:rPr>
              <a:t>rhwng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b="1" dirty="0">
                <a:latin typeface="Segoe UI"/>
                <a:cs typeface="Segoe UI"/>
              </a:rPr>
              <a:t>16</a:t>
            </a:r>
            <a:r>
              <a:rPr lang="en-GB" sz="2200" dirty="0">
                <a:latin typeface="Segoe UI"/>
                <a:cs typeface="Segoe UI"/>
              </a:rPr>
              <a:t> a </a:t>
            </a:r>
            <a:r>
              <a:rPr lang="en-GB" sz="2200" b="1" dirty="0">
                <a:latin typeface="Segoe UI"/>
                <a:cs typeface="Segoe UI"/>
              </a:rPr>
              <a:t>30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oed</a:t>
            </a:r>
            <a:r>
              <a:rPr lang="en-GB" sz="2200" dirty="0">
                <a:latin typeface="Segoe UI"/>
                <a:cs typeface="Segoe UI"/>
              </a:rPr>
              <a:t> neu16 -45 </a:t>
            </a:r>
            <a:r>
              <a:rPr lang="en-GB" sz="2200" dirty="0" err="1">
                <a:latin typeface="Segoe UI"/>
                <a:cs typeface="Segoe UI"/>
              </a:rPr>
              <a:t>oed</a:t>
            </a:r>
            <a:r>
              <a:rPr lang="en-GB" sz="2200" dirty="0">
                <a:latin typeface="Segoe UI"/>
                <a:cs typeface="Segoe UI"/>
              </a:rPr>
              <a:t> o </a:t>
            </a:r>
            <a:r>
              <a:rPr lang="en-GB" sz="2200" dirty="0" err="1">
                <a:latin typeface="Segoe UI"/>
                <a:cs typeface="Segoe UI"/>
              </a:rPr>
              <a:t>gefndir</a:t>
            </a:r>
            <a:r>
              <a:rPr lang="en-GB" sz="2200" dirty="0">
                <a:latin typeface="Segoe UI"/>
                <a:cs typeface="Segoe UI"/>
              </a:rPr>
              <a:t> Du, </a:t>
            </a:r>
            <a:r>
              <a:rPr lang="en-GB" sz="2200" dirty="0" err="1">
                <a:latin typeface="Segoe UI"/>
                <a:cs typeface="Segoe UI"/>
              </a:rPr>
              <a:t>Asiaidd</a:t>
            </a:r>
            <a:r>
              <a:rPr lang="en-GB" sz="2200" dirty="0">
                <a:latin typeface="Segoe UI"/>
                <a:cs typeface="Segoe UI"/>
              </a:rPr>
              <a:t>. </a:t>
            </a:r>
            <a:r>
              <a:rPr lang="en-GB" sz="2200" dirty="0" err="1">
                <a:latin typeface="Segoe UI"/>
                <a:cs typeface="Segoe UI"/>
              </a:rPr>
              <a:t>Cymysg</a:t>
            </a:r>
            <a:r>
              <a:rPr lang="en-GB" sz="2200" dirty="0">
                <a:latin typeface="Segoe UI"/>
                <a:cs typeface="Segoe UI"/>
              </a:rPr>
              <a:t> neu </a:t>
            </a:r>
            <a:r>
              <a:rPr lang="en-GB" sz="2200" dirty="0" err="1">
                <a:latin typeface="Segoe UI"/>
                <a:cs typeface="Segoe UI"/>
              </a:rPr>
              <a:t>leiafrifoedd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ethnig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Gallech</a:t>
            </a:r>
            <a:r>
              <a:rPr lang="en-GB" sz="2200" dirty="0">
                <a:latin typeface="Segoe UI"/>
                <a:cs typeface="Segoe UI"/>
              </a:rPr>
              <a:t> chi </a:t>
            </a:r>
            <a:r>
              <a:rPr lang="en-GB" sz="2200" dirty="0" err="1">
                <a:latin typeface="Segoe UI"/>
                <a:cs typeface="Segoe UI"/>
              </a:rPr>
              <a:t>ddod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yn</a:t>
            </a:r>
            <a:r>
              <a:rPr lang="en-GB" sz="2200" dirty="0">
                <a:latin typeface="Segoe UI"/>
                <a:cs typeface="Segoe UI"/>
              </a:rPr>
              <a:t> #AchubwrBywydCŵl!</a:t>
            </a:r>
            <a:endParaRPr lang="en-US" sz="2200" dirty="0"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9C44C6-B968-4232-A468-D3DA187682AF}"/>
              </a:ext>
            </a:extLst>
          </p:cNvPr>
          <p:cNvSpPr txBox="1"/>
          <p:nvPr/>
        </p:nvSpPr>
        <p:spPr>
          <a:xfrm>
            <a:off x="1078537" y="3314849"/>
            <a:ext cx="105452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err="1">
                <a:latin typeface="Segoe UI"/>
                <a:cs typeface="Segoe UI"/>
              </a:rPr>
              <a:t>Oeddech</a:t>
            </a:r>
            <a:r>
              <a:rPr lang="en-GB" sz="2000" dirty="0">
                <a:latin typeface="Segoe UI"/>
                <a:cs typeface="Segoe UI"/>
              </a:rPr>
              <a:t> </a:t>
            </a:r>
            <a:r>
              <a:rPr lang="en-GB" sz="2000" dirty="0" err="1">
                <a:latin typeface="Segoe UI"/>
                <a:cs typeface="Segoe UI"/>
              </a:rPr>
              <a:t>chi'n</a:t>
            </a:r>
            <a:r>
              <a:rPr lang="en-GB" sz="2000" dirty="0">
                <a:latin typeface="Segoe UI"/>
                <a:cs typeface="Segoe UI"/>
              </a:rPr>
              <a:t> </a:t>
            </a:r>
            <a:r>
              <a:rPr lang="en-GB" sz="2000" dirty="0" err="1">
                <a:latin typeface="Segoe UI"/>
                <a:cs typeface="Segoe UI"/>
              </a:rPr>
              <a:t>gwybod</a:t>
            </a:r>
            <a:r>
              <a:rPr lang="en-GB" sz="2000" dirty="0">
                <a:latin typeface="Segoe UI"/>
                <a:cs typeface="Segoe UI"/>
              </a:rPr>
              <a:t> </a:t>
            </a:r>
            <a:r>
              <a:rPr lang="en-GB" sz="2000" dirty="0" err="1">
                <a:latin typeface="Segoe UI"/>
                <a:cs typeface="Segoe UI"/>
              </a:rPr>
              <a:t>bellach</a:t>
            </a:r>
            <a:r>
              <a:rPr lang="en-GB" sz="2000" dirty="0">
                <a:latin typeface="Segoe UI"/>
                <a:cs typeface="Segoe UI"/>
              </a:rPr>
              <a:t> bod </a:t>
            </a:r>
            <a:r>
              <a:rPr lang="en-GB" sz="2000" dirty="0" err="1">
                <a:latin typeface="Segoe UI"/>
                <a:cs typeface="Segoe UI"/>
              </a:rPr>
              <a:t>dwy</a:t>
            </a:r>
            <a:r>
              <a:rPr lang="en-GB" sz="2000" dirty="0">
                <a:latin typeface="Segoe UI"/>
                <a:cs typeface="Segoe UI"/>
              </a:rPr>
              <a:t> </a:t>
            </a:r>
            <a:r>
              <a:rPr lang="en-GB" sz="2000" dirty="0" err="1">
                <a:latin typeface="Segoe UI"/>
                <a:cs typeface="Segoe UI"/>
              </a:rPr>
              <a:t>ffordd</a:t>
            </a:r>
            <a:r>
              <a:rPr lang="en-GB" sz="2000" dirty="0">
                <a:latin typeface="Segoe UI"/>
                <a:cs typeface="Segoe UI"/>
              </a:rPr>
              <a:t> o </a:t>
            </a:r>
            <a:r>
              <a:rPr lang="en-GB" sz="2000" dirty="0" err="1">
                <a:latin typeface="Segoe UI"/>
                <a:cs typeface="Segoe UI"/>
              </a:rPr>
              <a:t>roi</a:t>
            </a:r>
            <a:r>
              <a:rPr lang="en-GB" sz="2000" dirty="0">
                <a:latin typeface="Segoe UI"/>
                <a:cs typeface="Segoe UI"/>
              </a:rPr>
              <a:t> </a:t>
            </a:r>
            <a:r>
              <a:rPr lang="en-GB" sz="2000" dirty="0" err="1">
                <a:latin typeface="Segoe UI"/>
                <a:cs typeface="Segoe UI"/>
              </a:rPr>
              <a:t>eich</a:t>
            </a:r>
            <a:r>
              <a:rPr lang="en-GB" sz="2000" dirty="0">
                <a:latin typeface="Segoe UI"/>
                <a:cs typeface="Segoe UI"/>
              </a:rPr>
              <a:t> </a:t>
            </a:r>
            <a:r>
              <a:rPr lang="en-GB" sz="2000" dirty="0" err="1">
                <a:latin typeface="Segoe UI"/>
                <a:cs typeface="Segoe UI"/>
              </a:rPr>
              <a:t>sampl</a:t>
            </a:r>
            <a:r>
              <a:rPr lang="en-GB" sz="2000" dirty="0">
                <a:latin typeface="Segoe UI"/>
                <a:cs typeface="Segoe UI"/>
              </a:rPr>
              <a:t> ac </a:t>
            </a:r>
            <a:r>
              <a:rPr lang="en-GB" sz="2000" dirty="0" err="1">
                <a:latin typeface="Segoe UI"/>
                <a:cs typeface="Segoe UI"/>
              </a:rPr>
              <a:t>ymuno</a:t>
            </a:r>
            <a:r>
              <a:rPr lang="en-GB" sz="2000" dirty="0">
                <a:latin typeface="Segoe UI"/>
                <a:cs typeface="Segoe UI"/>
              </a:rPr>
              <a:t> </a:t>
            </a:r>
            <a:r>
              <a:rPr lang="en-GB" sz="2000" dirty="0" err="1">
                <a:latin typeface="Segoe UI"/>
                <a:cs typeface="Segoe UI"/>
              </a:rPr>
              <a:t>â'r</a:t>
            </a:r>
            <a:r>
              <a:rPr lang="en-GB" sz="2000" dirty="0">
                <a:latin typeface="Segoe UI"/>
                <a:cs typeface="Segoe UI"/>
              </a:rPr>
              <a:t> </a:t>
            </a:r>
            <a:r>
              <a:rPr lang="en-GB" sz="2000" dirty="0" err="1">
                <a:latin typeface="Segoe UI"/>
                <a:cs typeface="Segoe UI"/>
              </a:rPr>
              <a:t>gofrestr</a:t>
            </a:r>
            <a:r>
              <a:rPr lang="en-GB" sz="2000" dirty="0">
                <a:latin typeface="Segoe UI"/>
                <a:cs typeface="Segoe UI"/>
              </a:rPr>
              <a:t>?</a:t>
            </a:r>
            <a:br>
              <a:rPr lang="en-GB" sz="2000" dirty="0">
                <a:latin typeface="Segoe UI"/>
                <a:cs typeface="Segoe UI"/>
              </a:rPr>
            </a:br>
            <a:r>
              <a:rPr lang="en-GB" sz="2000" dirty="0">
                <a:latin typeface="Segoe UI"/>
                <a:cs typeface="Segoe UI"/>
              </a:rPr>
              <a:t> </a:t>
            </a:r>
          </a:p>
          <a:p>
            <a:pPr lvl="1">
              <a:buFont typeface="Arial"/>
              <a:buChar char="•"/>
            </a:pPr>
            <a:r>
              <a:rPr lang="en-GB" sz="2000" dirty="0">
                <a:latin typeface="Segoe UI"/>
                <a:cs typeface="Segoe UI"/>
              </a:rPr>
              <a:t> </a:t>
            </a:r>
            <a:r>
              <a:rPr lang="pl-PL" sz="2000" dirty="0">
                <a:latin typeface="Segoe UI"/>
                <a:cs typeface="Segoe UI"/>
              </a:rPr>
              <a:t>Drwy sampl o</a:t>
            </a:r>
            <a:r>
              <a:rPr lang="en-GB" sz="2000" dirty="0">
                <a:latin typeface="Segoe UI"/>
                <a:cs typeface="Segoe UI"/>
              </a:rPr>
              <a:t>’</a:t>
            </a:r>
            <a:r>
              <a:rPr lang="en-GB" sz="2000" dirty="0" err="1">
                <a:latin typeface="Segoe UI"/>
                <a:cs typeface="Segoe UI"/>
              </a:rPr>
              <a:t>ch</a:t>
            </a:r>
            <a:r>
              <a:rPr lang="pl-PL" sz="2000" dirty="0">
                <a:latin typeface="Segoe UI"/>
                <a:cs typeface="Segoe UI"/>
              </a:rPr>
              <a:t> r</a:t>
            </a:r>
            <a:r>
              <a:rPr lang="en-GB" sz="2000" dirty="0">
                <a:latin typeface="Segoe UI"/>
                <a:cs typeface="Segoe UI"/>
              </a:rPr>
              <a:t>h</a:t>
            </a:r>
            <a:r>
              <a:rPr lang="pl-PL" sz="2000" dirty="0">
                <a:latin typeface="Segoe UI"/>
                <a:cs typeface="Segoe UI"/>
              </a:rPr>
              <a:t>odd gwaed</a:t>
            </a:r>
            <a:r>
              <a:rPr lang="en-GB" sz="2000" dirty="0">
                <a:latin typeface="Segoe UI"/>
                <a:cs typeface="Segoe UI"/>
              </a:rPr>
              <a:t> </a:t>
            </a:r>
            <a:r>
              <a:rPr lang="en-GB" dirty="0">
                <a:latin typeface="Segoe UI"/>
                <a:cs typeface="Segoe UI"/>
              </a:rPr>
              <a:t>🩸</a:t>
            </a:r>
          </a:p>
          <a:p>
            <a:pPr lvl="1">
              <a:buFont typeface="Arial"/>
              <a:buChar char="•"/>
            </a:pPr>
            <a:r>
              <a:rPr lang="en-GB" sz="2000" dirty="0">
                <a:latin typeface="Segoe UI"/>
                <a:cs typeface="Segoe UI"/>
              </a:rPr>
              <a:t> </a:t>
            </a:r>
            <a:r>
              <a:rPr lang="de-DE" sz="2000" dirty="0">
                <a:latin typeface="Segoe UI"/>
                <a:cs typeface="Segoe UI"/>
              </a:rPr>
              <a:t>Neu ofyn am becyn swab boch </a:t>
            </a:r>
            <a:r>
              <a:rPr lang="en-GB" sz="2000" dirty="0">
                <a:latin typeface="Segoe UI"/>
                <a:cs typeface="Segoe UI"/>
              </a:rPr>
              <a:t> </a:t>
            </a:r>
            <a:r>
              <a:rPr lang="en-GB" sz="2800" dirty="0">
                <a:latin typeface="Segoe UI"/>
                <a:cs typeface="Segoe UI"/>
              </a:rPr>
              <a:t>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078828-99C7-4573-B16D-E93B20A4D1F6}"/>
              </a:ext>
            </a:extLst>
          </p:cNvPr>
          <p:cNvSpPr txBox="1"/>
          <p:nvPr/>
        </p:nvSpPr>
        <p:spPr>
          <a:xfrm>
            <a:off x="1078535" y="2027983"/>
            <a:ext cx="105452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 err="1">
                <a:latin typeface="Segoe UI"/>
                <a:cs typeface="Segoe UI"/>
              </a:rPr>
              <a:t>Rydych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yn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parhau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ar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banel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Cofrestrfa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Rhoddwyr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Mêr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Esgyrn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Cymru</a:t>
            </a:r>
            <a:r>
              <a:rPr lang="en-GB" sz="2200" dirty="0">
                <a:latin typeface="Segoe UI"/>
                <a:cs typeface="Segoe UI"/>
              </a:rPr>
              <a:t> tan </a:t>
            </a:r>
            <a:r>
              <a:rPr lang="en-GB" sz="2200" dirty="0" err="1">
                <a:latin typeface="Segoe UI"/>
                <a:cs typeface="Segoe UI"/>
              </a:rPr>
              <a:t>eich</a:t>
            </a:r>
            <a:r>
              <a:rPr lang="en-GB" sz="2200" dirty="0">
                <a:latin typeface="Segoe UI"/>
                <a:cs typeface="Segoe UI"/>
              </a:rPr>
              <a:t> pen-</a:t>
            </a:r>
            <a:r>
              <a:rPr lang="en-GB" sz="2200" dirty="0" err="1">
                <a:latin typeface="Segoe UI"/>
                <a:cs typeface="Segoe UI"/>
              </a:rPr>
              <a:t>blwydd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yn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b="1" dirty="0">
                <a:latin typeface="Segoe UI"/>
                <a:cs typeface="Segoe UI"/>
              </a:rPr>
              <a:t>60 </a:t>
            </a:r>
            <a:r>
              <a:rPr lang="en-GB" sz="2200" dirty="0" err="1">
                <a:latin typeface="Segoe UI"/>
                <a:cs typeface="Segoe UI"/>
              </a:rPr>
              <a:t>oed</a:t>
            </a:r>
            <a:r>
              <a:rPr lang="en-GB" sz="2200" dirty="0">
                <a:latin typeface="Segoe UI"/>
                <a:cs typeface="Segoe UI"/>
              </a:rPr>
              <a:t>, ac </a:t>
            </a:r>
            <a:r>
              <a:rPr lang="en-GB" sz="2200" dirty="0" err="1">
                <a:latin typeface="Segoe UI"/>
                <a:cs typeface="Segoe UI"/>
              </a:rPr>
              <a:t>mae'n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bosib</a:t>
            </a:r>
            <a:r>
              <a:rPr lang="en-GB" sz="2200" dirty="0">
                <a:latin typeface="Segoe UI"/>
                <a:cs typeface="Segoe UI"/>
              </a:rPr>
              <a:t> y </a:t>
            </a:r>
            <a:r>
              <a:rPr lang="en-GB" sz="2200" dirty="0" err="1">
                <a:latin typeface="Segoe UI"/>
                <a:cs typeface="Segoe UI"/>
              </a:rPr>
              <a:t>byddwch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yn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cael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eich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galw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fel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rhoddwr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sy’n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cyfateb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ar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unrhyw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adeg</a:t>
            </a:r>
            <a:r>
              <a:rPr lang="en-GB" sz="2200" dirty="0">
                <a:latin typeface="Segoe UI"/>
                <a:cs typeface="Segoe UI"/>
              </a:rPr>
              <a:t>. 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84DC4B-C1A4-4D36-9F56-6ADB34211453}"/>
              </a:ext>
            </a:extLst>
          </p:cNvPr>
          <p:cNvSpPr txBox="1"/>
          <p:nvPr/>
        </p:nvSpPr>
        <p:spPr>
          <a:xfrm>
            <a:off x="1078536" y="4961490"/>
            <a:ext cx="105452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latin typeface="Segoe UI"/>
                <a:cs typeface="Segoe UI"/>
              </a:rPr>
              <a:t>I </a:t>
            </a:r>
            <a:r>
              <a:rPr lang="en-GB" sz="2200" dirty="0" err="1">
                <a:latin typeface="Segoe UI"/>
                <a:cs typeface="Segoe UI"/>
              </a:rPr>
              <a:t>gael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rhagor</a:t>
            </a:r>
            <a:r>
              <a:rPr lang="en-GB" sz="2200" dirty="0">
                <a:latin typeface="Segoe UI"/>
                <a:cs typeface="Segoe UI"/>
              </a:rPr>
              <a:t> o </a:t>
            </a:r>
            <a:r>
              <a:rPr lang="en-GB" sz="2200" dirty="0" err="1">
                <a:latin typeface="Segoe UI"/>
                <a:cs typeface="Segoe UI"/>
              </a:rPr>
              <a:t>wybodaeth</a:t>
            </a:r>
            <a:r>
              <a:rPr lang="en-GB" sz="2200" dirty="0">
                <a:latin typeface="Segoe UI"/>
                <a:cs typeface="Segoe UI"/>
              </a:rPr>
              <a:t> am </a:t>
            </a:r>
            <a:r>
              <a:rPr lang="en-GB" sz="2200" dirty="0" err="1">
                <a:latin typeface="Segoe UI"/>
                <a:cs typeface="Segoe UI"/>
              </a:rPr>
              <a:t>sut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i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gofrestru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fel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rhoddwr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mêr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esgyrn</a:t>
            </a:r>
            <a:r>
              <a:rPr lang="en-GB" sz="2200" dirty="0">
                <a:latin typeface="Segoe UI"/>
                <a:cs typeface="Segoe UI"/>
              </a:rPr>
              <a:t> </a:t>
            </a:r>
            <a:r>
              <a:rPr lang="en-GB" sz="2200" dirty="0" err="1">
                <a:latin typeface="Segoe UI"/>
                <a:cs typeface="Segoe UI"/>
              </a:rPr>
              <a:t>gwirfoddol</a:t>
            </a:r>
            <a:r>
              <a:rPr lang="en-GB" sz="2200" dirty="0">
                <a:latin typeface="Segoe UI"/>
                <a:cs typeface="Segoe UI"/>
              </a:rPr>
              <a:t>, </a:t>
            </a:r>
            <a:r>
              <a:rPr lang="en-GB" sz="2200" dirty="0" err="1">
                <a:latin typeface="Segoe UI"/>
                <a:cs typeface="Segoe UI"/>
              </a:rPr>
              <a:t>ewch</a:t>
            </a:r>
            <a:r>
              <a:rPr lang="en-GB" sz="2200" dirty="0">
                <a:latin typeface="Segoe UI"/>
                <a:cs typeface="Segoe UI"/>
              </a:rPr>
              <a:t> i: </a:t>
            </a:r>
            <a:r>
              <a:rPr lang="en-GB" sz="2200" dirty="0" err="1">
                <a:latin typeface="Segoe UI"/>
                <a:cs typeface="Segoe UI"/>
              </a:rPr>
              <a:t>wbs.wales</a:t>
            </a:r>
            <a:r>
              <a:rPr lang="en-GB" sz="2200" dirty="0">
                <a:latin typeface="Segoe UI"/>
                <a:cs typeface="Segoe UI"/>
              </a:rPr>
              <a:t>/</a:t>
            </a:r>
            <a:r>
              <a:rPr lang="en-GB" sz="2200" dirty="0" err="1">
                <a:latin typeface="Segoe UI"/>
                <a:cs typeface="Segoe UI"/>
              </a:rPr>
              <a:t>bonemarrow</a:t>
            </a:r>
            <a:endParaRPr lang="en-GB" sz="2200" dirty="0">
              <a:latin typeface="Segoe UI"/>
              <a:cs typeface="Segoe UI"/>
            </a:endParaRPr>
          </a:p>
        </p:txBody>
      </p:sp>
      <p:pic>
        <p:nvPicPr>
          <p:cNvPr id="9" name="Picture 8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71AE91C1-EC0F-F83E-1DAD-728322DFCF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3387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606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900DFD4-61AA-AEDE-7DD5-62C7AD9DE4DE}"/>
              </a:ext>
            </a:extLst>
          </p:cNvPr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D71F0A-630E-1A22-E5F3-85B5FCF955AA}"/>
              </a:ext>
            </a:extLst>
          </p:cNvPr>
          <p:cNvSpPr/>
          <p:nvPr/>
        </p:nvSpPr>
        <p:spPr>
          <a:xfrm>
            <a:off x="-3464" y="-3802"/>
            <a:ext cx="12192000" cy="738079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CBA5A57-E9EF-8CD1-CBDE-020E1824ED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318" y="48663"/>
            <a:ext cx="1218576" cy="627472"/>
          </a:xfrm>
          <a:prstGeom prst="rect">
            <a:avLst/>
          </a:prstGeo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1188D218-5B1D-419D-8068-AD90EB4472F5}"/>
              </a:ext>
            </a:extLst>
          </p:cNvPr>
          <p:cNvSpPr txBox="1">
            <a:spLocks/>
          </p:cNvSpPr>
          <p:nvPr/>
        </p:nvSpPr>
        <p:spPr>
          <a:xfrm>
            <a:off x="183295" y="62752"/>
            <a:ext cx="10155381" cy="6550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600" dirty="0" err="1">
                <a:solidFill>
                  <a:schemeClr val="bg1"/>
                </a:solidFill>
                <a:latin typeface="FS Me" panose="02000506040000020004" pitchFamily="50" charset="0"/>
              </a:rPr>
              <a:t>Dyma</a:t>
            </a:r>
            <a:r>
              <a:rPr lang="en-GB" sz="3600" dirty="0">
                <a:solidFill>
                  <a:schemeClr val="bg1"/>
                </a:solidFill>
                <a:latin typeface="FS Me" panose="02000506040000020004" pitchFamily="50" charset="0"/>
              </a:rPr>
              <a:t> rai </a:t>
            </a:r>
            <a:r>
              <a:rPr lang="en-GB" sz="3600" dirty="0" err="1">
                <a:solidFill>
                  <a:schemeClr val="bg1"/>
                </a:solidFill>
                <a:latin typeface="FS Me" panose="02000506040000020004" pitchFamily="50" charset="0"/>
              </a:rPr>
              <a:t>o’n</a:t>
            </a:r>
            <a:r>
              <a:rPr lang="en-GB" sz="3600" dirty="0">
                <a:solidFill>
                  <a:schemeClr val="bg1"/>
                </a:solidFill>
                <a:latin typeface="FS Me" panose="02000506040000020004" pitchFamily="50" charset="0"/>
              </a:rPr>
              <a:t> #</a:t>
            </a:r>
            <a:r>
              <a:rPr lang="en-GB" sz="3600" dirty="0" err="1">
                <a:solidFill>
                  <a:schemeClr val="bg1"/>
                </a:solidFill>
                <a:latin typeface="FS Me" panose="02000506040000020004" pitchFamily="50" charset="0"/>
              </a:rPr>
              <a:t>AchubwyrBywydCŵl</a:t>
            </a:r>
            <a:endParaRPr lang="en-GB" sz="3600" dirty="0">
              <a:solidFill>
                <a:schemeClr val="bg1"/>
              </a:solidFill>
              <a:latin typeface="FS Me" panose="02000506040000020004" pitchFamily="50" charset="0"/>
            </a:endParaRPr>
          </a:p>
        </p:txBody>
      </p:sp>
      <p:pic>
        <p:nvPicPr>
          <p:cNvPr id="3" name="Picture 2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D61B029A-8493-98F9-EE27-88CCB63DFD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33876"/>
            <a:ext cx="2814796" cy="625510"/>
          </a:xfrm>
          <a:prstGeom prst="rect">
            <a:avLst/>
          </a:prstGeom>
        </p:spPr>
      </p:pic>
      <p:pic>
        <p:nvPicPr>
          <p:cNvPr id="2" name="Picture 1" descr="A person sitting at a table&#10;&#10;AI-generated content may be incorrect.">
            <a:extLst>
              <a:ext uri="{FF2B5EF4-FFF2-40B4-BE49-F238E27FC236}">
                <a16:creationId xmlns:a16="http://schemas.microsoft.com/office/drawing/2014/main" id="{DD3D64E0-A189-9B90-D042-0021946721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5" t="31006" r="3681"/>
          <a:stretch/>
        </p:blipFill>
        <p:spPr>
          <a:xfrm>
            <a:off x="4064079" y="4089693"/>
            <a:ext cx="1784944" cy="1900580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4" name="Picture 3" descr="A person in a hospital bed&#10;&#10;AI-generated content may be incorrect.">
            <a:extLst>
              <a:ext uri="{FF2B5EF4-FFF2-40B4-BE49-F238E27FC236}">
                <a16:creationId xmlns:a16="http://schemas.microsoft.com/office/drawing/2014/main" id="{342BBCC6-C6DC-A667-EB92-B43D890A869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5" b="3018"/>
          <a:stretch/>
        </p:blipFill>
        <p:spPr>
          <a:xfrm>
            <a:off x="9673348" y="925165"/>
            <a:ext cx="2236323" cy="2807850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5" name="Picture 4" descr="A person lying in a hospital bed&#10;&#10;AI-generated content may be incorrect.">
            <a:extLst>
              <a:ext uri="{FF2B5EF4-FFF2-40B4-BE49-F238E27FC236}">
                <a16:creationId xmlns:a16="http://schemas.microsoft.com/office/drawing/2014/main" id="{2CFD305A-CEEC-3030-8705-AF01C435834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66" b="6542"/>
          <a:stretch/>
        </p:blipFill>
        <p:spPr>
          <a:xfrm>
            <a:off x="9040593" y="3482294"/>
            <a:ext cx="2596166" cy="2341418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7" name="Picture 6" descr="A group of people holding a sign in front of a bookcase&#10;&#10;AI-generated content may be incorrect.">
            <a:extLst>
              <a:ext uri="{FF2B5EF4-FFF2-40B4-BE49-F238E27FC236}">
                <a16:creationId xmlns:a16="http://schemas.microsoft.com/office/drawing/2014/main" id="{EE44BAF4-300A-7000-C7B1-963664B07B4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0" t="9220" r="7514" b="9672"/>
          <a:stretch/>
        </p:blipFill>
        <p:spPr>
          <a:xfrm>
            <a:off x="2039526" y="2707356"/>
            <a:ext cx="2738158" cy="2054697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9" name="Picture 8" descr="A group of girls holding signs&#10;&#10;AI-generated content may be incorrect.">
            <a:extLst>
              <a:ext uri="{FF2B5EF4-FFF2-40B4-BE49-F238E27FC236}">
                <a16:creationId xmlns:a16="http://schemas.microsoft.com/office/drawing/2014/main" id="{C722D44E-32B4-1289-F681-DD37EBF2522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7" t="13860" r="4218" b="11583"/>
          <a:stretch/>
        </p:blipFill>
        <p:spPr>
          <a:xfrm>
            <a:off x="226344" y="4356263"/>
            <a:ext cx="2860730" cy="1745674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11" name="Picture 10" descr="Two men standing in front of a sign&#10;&#10;AI-generated content may be incorrect.">
            <a:extLst>
              <a:ext uri="{FF2B5EF4-FFF2-40B4-BE49-F238E27FC236}">
                <a16:creationId xmlns:a16="http://schemas.microsoft.com/office/drawing/2014/main" id="{DF73EA9A-EC53-1706-0F66-A8CACE13326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43" y="989205"/>
            <a:ext cx="1944449" cy="2592599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12" name="Picture 11" descr="A person in a hospital bed holding a blood bag&#10;&#10;AI-generated content may be incorrect.">
            <a:extLst>
              <a:ext uri="{FF2B5EF4-FFF2-40B4-BE49-F238E27FC236}">
                <a16:creationId xmlns:a16="http://schemas.microsoft.com/office/drawing/2014/main" id="{F45CC3D1-67FB-09C4-183F-8771683F02F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794" y="3149556"/>
            <a:ext cx="2214286" cy="2952381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14" name="Picture 13" descr="A person holding a bag of blood&#10;&#10;AI-generated content may be incorrect.">
            <a:extLst>
              <a:ext uri="{FF2B5EF4-FFF2-40B4-BE49-F238E27FC236}">
                <a16:creationId xmlns:a16="http://schemas.microsoft.com/office/drawing/2014/main" id="{1F0B5DB7-AF23-41AA-06B8-73EE570C0B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207" y="1216289"/>
            <a:ext cx="2475395" cy="2075118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15" name="Picture 14" descr="A group of people sitting at a table with papers&#10;&#10;AI-generated content may be incorrect.">
            <a:extLst>
              <a:ext uri="{FF2B5EF4-FFF2-40B4-BE49-F238E27FC236}">
                <a16:creationId xmlns:a16="http://schemas.microsoft.com/office/drawing/2014/main" id="{085F61A6-6BE6-7BE0-6E32-BA5CBBAF3D1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39" r="33636" b="14052"/>
          <a:stretch/>
        </p:blipFill>
        <p:spPr>
          <a:xfrm>
            <a:off x="3253718" y="1069977"/>
            <a:ext cx="3047932" cy="1791496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427807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0" y="622739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pic>
        <p:nvPicPr>
          <p:cNvPr id="4" name="Picture 3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C2DC0829-12BB-E59B-8D2E-58F5D1589C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33876"/>
            <a:ext cx="2814796" cy="625510"/>
          </a:xfrm>
          <a:prstGeom prst="rect">
            <a:avLst/>
          </a:prstGeom>
        </p:spPr>
      </p:pic>
      <p:pic>
        <p:nvPicPr>
          <p:cNvPr id="6" name="Picture 5" descr="A person in a black shirt&#10;&#10;AI-generated content may be incorrect.">
            <a:hlinkClick r:id="rId5"/>
            <a:extLst>
              <a:ext uri="{FF2B5EF4-FFF2-40B4-BE49-F238E27FC236}">
                <a16:creationId xmlns:a16="http://schemas.microsoft.com/office/drawing/2014/main" id="{4B6FE2A3-49EA-75D4-04DB-17000D2997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732" y="993613"/>
            <a:ext cx="6080536" cy="5133710"/>
          </a:xfrm>
          <a:prstGeom prst="rect">
            <a:avLst/>
          </a:prstGeom>
        </p:spPr>
      </p:pic>
      <p:sp>
        <p:nvSpPr>
          <p:cNvPr id="8" name="Action Button: Go Forward or Next 7">
            <a:hlinkClick r:id="rId5" highlightClick="1"/>
            <a:extLst>
              <a:ext uri="{FF2B5EF4-FFF2-40B4-BE49-F238E27FC236}">
                <a16:creationId xmlns:a16="http://schemas.microsoft.com/office/drawing/2014/main" id="{5986E671-3B67-F071-9123-5B8686F822AC}"/>
              </a:ext>
            </a:extLst>
          </p:cNvPr>
          <p:cNvSpPr/>
          <p:nvPr/>
        </p:nvSpPr>
        <p:spPr>
          <a:xfrm>
            <a:off x="5596128" y="2889504"/>
            <a:ext cx="1115568" cy="893538"/>
          </a:xfrm>
          <a:prstGeom prst="actionButtonForwardNex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28453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"/>
            <a:ext cx="12192000" cy="6750289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499" y="1948666"/>
            <a:ext cx="10286999" cy="1196254"/>
          </a:xfrm>
        </p:spPr>
        <p:txBody>
          <a:bodyPr>
            <a:noAutofit/>
          </a:bodyPr>
          <a:lstStyle/>
          <a:p>
            <a:r>
              <a:rPr lang="en-GB" sz="4000" dirty="0" err="1">
                <a:solidFill>
                  <a:schemeClr val="bg1"/>
                </a:solidFill>
                <a:latin typeface="FS Me" panose="02000506040000020004" pitchFamily="50" charset="0"/>
              </a:rPr>
              <a:t>Cofiwch</a:t>
            </a:r>
            <a:r>
              <a:rPr lang="en-GB" sz="4000" dirty="0">
                <a:solidFill>
                  <a:schemeClr val="bg1"/>
                </a:solidFill>
                <a:latin typeface="FS Me" panose="02000506040000020004" pitchFamily="50" charset="0"/>
              </a:rPr>
              <a:t> </a:t>
            </a:r>
            <a:r>
              <a:rPr lang="en-GB" sz="4000" dirty="0" err="1">
                <a:solidFill>
                  <a:schemeClr val="bg1"/>
                </a:solidFill>
                <a:latin typeface="FS Me" panose="02000506040000020004" pitchFamily="50" charset="0"/>
              </a:rPr>
              <a:t>ein</a:t>
            </a:r>
            <a:r>
              <a:rPr lang="en-GB" sz="4000" dirty="0">
                <a:solidFill>
                  <a:schemeClr val="bg1"/>
                </a:solidFill>
                <a:latin typeface="FS Me" panose="02000506040000020004" pitchFamily="50" charset="0"/>
              </a:rPr>
              <a:t> </a:t>
            </a:r>
            <a:r>
              <a:rPr lang="en-GB" sz="4000" dirty="0" err="1">
                <a:solidFill>
                  <a:schemeClr val="bg1"/>
                </a:solidFill>
                <a:latin typeface="FS Me" panose="02000506040000020004" pitchFamily="50" charset="0"/>
              </a:rPr>
              <a:t>dilyn</a:t>
            </a:r>
            <a:r>
              <a:rPr lang="en-GB" sz="4000" dirty="0">
                <a:solidFill>
                  <a:schemeClr val="bg1"/>
                </a:solidFill>
                <a:latin typeface="FS Me" panose="02000506040000020004" pitchFamily="50" charset="0"/>
              </a:rPr>
              <a:t> </a:t>
            </a:r>
            <a:r>
              <a:rPr lang="en-GB" sz="4000" dirty="0" err="1">
                <a:solidFill>
                  <a:schemeClr val="bg1"/>
                </a:solidFill>
                <a:latin typeface="FS Me" panose="02000506040000020004" pitchFamily="50" charset="0"/>
              </a:rPr>
              <a:t>ni</a:t>
            </a:r>
            <a:r>
              <a:rPr lang="en-GB" sz="4000" dirty="0">
                <a:solidFill>
                  <a:schemeClr val="bg1"/>
                </a:solidFill>
                <a:latin typeface="FS Me" panose="02000506040000020004" pitchFamily="50" charset="0"/>
              </a:rPr>
              <a:t> </a:t>
            </a:r>
            <a:r>
              <a:rPr lang="en-GB" sz="4000" dirty="0" err="1">
                <a:solidFill>
                  <a:schemeClr val="bg1"/>
                </a:solidFill>
                <a:latin typeface="FS Me" panose="02000506040000020004" pitchFamily="50" charset="0"/>
              </a:rPr>
              <a:t>ar</a:t>
            </a:r>
            <a:r>
              <a:rPr lang="en-GB" sz="4000" dirty="0">
                <a:solidFill>
                  <a:schemeClr val="bg1"/>
                </a:solidFill>
                <a:latin typeface="FS Me" panose="02000506040000020004" pitchFamily="50" charset="0"/>
              </a:rPr>
              <a:t> y</a:t>
            </a:r>
            <a:br>
              <a:rPr lang="en-GB" sz="4000" dirty="0">
                <a:solidFill>
                  <a:schemeClr val="bg1"/>
                </a:solidFill>
                <a:latin typeface="FS Me" panose="02000506040000020004" pitchFamily="50" charset="0"/>
              </a:rPr>
            </a:br>
            <a:r>
              <a:rPr lang="en-GB" sz="7200" dirty="0" err="1">
                <a:solidFill>
                  <a:schemeClr val="bg1"/>
                </a:solidFill>
                <a:latin typeface="FS Me" panose="02000506040000020004" pitchFamily="50" charset="0"/>
              </a:rPr>
              <a:t>Cyfryngau</a:t>
            </a:r>
            <a:r>
              <a:rPr lang="en-GB" sz="7200" dirty="0">
                <a:solidFill>
                  <a:schemeClr val="bg1"/>
                </a:solidFill>
                <a:latin typeface="FS Me" panose="02000506040000020004" pitchFamily="50" charset="0"/>
              </a:rPr>
              <a:t> </a:t>
            </a:r>
            <a:r>
              <a:rPr lang="en-GB" sz="7200" dirty="0" err="1">
                <a:solidFill>
                  <a:schemeClr val="bg1"/>
                </a:solidFill>
                <a:latin typeface="FS Me" panose="02000506040000020004" pitchFamily="50" charset="0"/>
              </a:rPr>
              <a:t>cymdeithasol</a:t>
            </a:r>
            <a:endParaRPr lang="en-GB" sz="7200" dirty="0">
              <a:solidFill>
                <a:schemeClr val="bg1"/>
              </a:solidFill>
              <a:latin typeface="FS Me" panose="02000506040000020004" pitchFamily="50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009" y="5364554"/>
            <a:ext cx="1841982" cy="954527"/>
          </a:xfrm>
          <a:prstGeom prst="rect">
            <a:avLst/>
          </a:prstGeom>
        </p:spPr>
      </p:pic>
      <p:pic>
        <p:nvPicPr>
          <p:cNvPr id="7" name="Picture 6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56F2D5C7-92F3-B5E4-60F3-CF9897D520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111" y="3505144"/>
            <a:ext cx="5945150" cy="1321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555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"/>
            <a:ext cx="12192000" cy="6750289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313709"/>
            <a:ext cx="9144000" cy="1196254"/>
          </a:xfrm>
        </p:spPr>
        <p:txBody>
          <a:bodyPr>
            <a:normAutofit/>
          </a:bodyPr>
          <a:lstStyle/>
          <a:p>
            <a:r>
              <a:rPr lang="en-GB" dirty="0" err="1">
                <a:solidFill>
                  <a:schemeClr val="bg1"/>
                </a:solidFill>
                <a:latin typeface="FS Me" panose="02000506040000020004" pitchFamily="50" charset="0"/>
              </a:rPr>
              <a:t>Cwestiynau</a:t>
            </a:r>
            <a:r>
              <a:rPr lang="en-GB" dirty="0">
                <a:solidFill>
                  <a:schemeClr val="bg1"/>
                </a:solidFill>
                <a:latin typeface="FS Me" panose="02000506040000020004" pitchFamily="50" charset="0"/>
              </a:rPr>
              <a:t>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FS Me Light" panose="02000506040000020004" pitchFamily="50" charset="0"/>
              </a:rPr>
              <a:t>Diolch am </a:t>
            </a:r>
            <a:r>
              <a:rPr lang="en-GB" sz="2800" dirty="0" err="1">
                <a:solidFill>
                  <a:schemeClr val="bg1"/>
                </a:solidFill>
                <a:latin typeface="FS Me Light" panose="02000506040000020004" pitchFamily="50" charset="0"/>
              </a:rPr>
              <a:t>wrando</a:t>
            </a:r>
            <a:endParaRPr lang="en-GB" sz="2800" dirty="0">
              <a:solidFill>
                <a:schemeClr val="bg1"/>
              </a:solidFill>
              <a:latin typeface="FS Me Light" panose="02000506040000020004" pitchFamily="50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pic>
        <p:nvPicPr>
          <p:cNvPr id="8" name="Picture 7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B8B1A4A4-A5D2-6E44-C256-971E793075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3387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647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5592</TotalTime>
  <Words>813</Words>
  <Application>Microsoft Office PowerPoint</Application>
  <PresentationFormat>Widescreen</PresentationFormat>
  <Paragraphs>158</Paragraphs>
  <Slides>23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Calibri</vt:lpstr>
      <vt:lpstr>Calibri Light</vt:lpstr>
      <vt:lpstr>FS Me</vt:lpstr>
      <vt:lpstr>FS Me Heavy</vt:lpstr>
      <vt:lpstr>FS Me Light</vt:lpstr>
      <vt:lpstr>Segoe UI</vt:lpstr>
      <vt:lpstr>Office Theme</vt:lpstr>
      <vt:lpstr>Popeth rydych chi angen ei wybod  am roi gwaed! </vt:lpstr>
      <vt:lpstr>Ynghylch Gwasanaeth Gwaed Cymru</vt:lpstr>
      <vt:lpstr>Pam rhoi gwaed?</vt:lpstr>
      <vt:lpstr>Faint o bobl sy’n rhoi gwaed?</vt:lpstr>
      <vt:lpstr>Faint o bobl sy’n rhoi gwaed?</vt:lpstr>
      <vt:lpstr>Why donate?</vt:lpstr>
      <vt:lpstr>Beth sydd mewn rhodd gwaed?</vt:lpstr>
      <vt:lpstr>Beth yw Fy Nheip?</vt:lpstr>
      <vt:lpstr>Beth yw Fy Nheip?</vt:lpstr>
      <vt:lpstr>Awgrymiadau pwysig cyn rhoi gwaed</vt:lpstr>
      <vt:lpstr>Yr hyn sydd angen i chi ei wybod</vt:lpstr>
      <vt:lpstr>Beth allai eich atal chi rhag rhoi gwaed?</vt:lpstr>
      <vt:lpstr>Ar y diwrnod…</vt:lpstr>
      <vt:lpstr>VIDEO OF PORTHCAWL PERSON</vt:lpstr>
      <vt:lpstr> Y manteision o roi gwaed</vt:lpstr>
      <vt:lpstr>Yn Cyflwyno Cofrestrfa Rhoddwyr Mêr Esgyrn Cymru</vt:lpstr>
      <vt:lpstr>Ynghylch â mêr esgyrn</vt:lpstr>
      <vt:lpstr>Ffeithiau a ffigyrau</vt:lpstr>
      <vt:lpstr>Ystyried ymuno â'r Gofrestrfa Rhoddwyr Mêr Esgyrn Cymru?</vt:lpstr>
      <vt:lpstr>PowerPoint Presentation</vt:lpstr>
      <vt:lpstr>PowerPoint Presentation</vt:lpstr>
      <vt:lpstr>Cofiwch ein dilyn ni ar y Cyfryngau cymdeithasol</vt:lpstr>
      <vt:lpstr>Cwestiynau?</vt:lpstr>
    </vt:vector>
  </TitlesOfParts>
  <Company>Welsh Blood Service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 slides</dc:title>
  <dc:creator>Andrew Harris (Welsh Blood Service, Collections)</dc:creator>
  <cp:lastModifiedBy>Jonathan Davies (Welsh Blood Service, Blood Donation Services)</cp:lastModifiedBy>
  <cp:revision>189</cp:revision>
  <dcterms:created xsi:type="dcterms:W3CDTF">2019-03-08T14:21:02Z</dcterms:created>
  <dcterms:modified xsi:type="dcterms:W3CDTF">2025-07-03T10:12:16Z</dcterms:modified>
</cp:coreProperties>
</file>